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1"/>
  </p:notesMasterIdLst>
  <p:sldIdLst>
    <p:sldId id="256" r:id="rId2"/>
    <p:sldId id="257" r:id="rId3"/>
    <p:sldId id="287" r:id="rId4"/>
    <p:sldId id="258" r:id="rId5"/>
    <p:sldId id="289" r:id="rId6"/>
    <p:sldId id="290" r:id="rId7"/>
    <p:sldId id="291" r:id="rId8"/>
    <p:sldId id="259" r:id="rId9"/>
    <p:sldId id="261" r:id="rId10"/>
    <p:sldId id="264" r:id="rId11"/>
    <p:sldId id="265" r:id="rId12"/>
    <p:sldId id="263" r:id="rId13"/>
    <p:sldId id="267" r:id="rId14"/>
    <p:sldId id="269" r:id="rId15"/>
    <p:sldId id="270" r:id="rId16"/>
    <p:sldId id="271" r:id="rId17"/>
    <p:sldId id="272" r:id="rId18"/>
    <p:sldId id="273" r:id="rId19"/>
    <p:sldId id="274" r:id="rId20"/>
    <p:sldId id="275" r:id="rId21"/>
    <p:sldId id="276" r:id="rId22"/>
    <p:sldId id="277" r:id="rId23"/>
    <p:sldId id="278" r:id="rId24"/>
    <p:sldId id="283" r:id="rId25"/>
    <p:sldId id="284" r:id="rId26"/>
    <p:sldId id="285" r:id="rId27"/>
    <p:sldId id="281" r:id="rId28"/>
    <p:sldId id="282" r:id="rId29"/>
    <p:sldId id="286"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6" r:id="rId44"/>
    <p:sldId id="307" r:id="rId45"/>
    <p:sldId id="308" r:id="rId46"/>
    <p:sldId id="309" r:id="rId47"/>
    <p:sldId id="310" r:id="rId48"/>
    <p:sldId id="311" r:id="rId49"/>
    <p:sldId id="312" r:id="rId50"/>
    <p:sldId id="313" r:id="rId51"/>
    <p:sldId id="314" r:id="rId52"/>
    <p:sldId id="315" r:id="rId53"/>
    <p:sldId id="316" r:id="rId54"/>
    <p:sldId id="318" r:id="rId55"/>
    <p:sldId id="319" r:id="rId56"/>
    <p:sldId id="320" r:id="rId57"/>
    <p:sldId id="317" r:id="rId58"/>
    <p:sldId id="322" r:id="rId59"/>
    <p:sldId id="323" r:id="rId60"/>
    <p:sldId id="324" r:id="rId61"/>
    <p:sldId id="342" r:id="rId62"/>
    <p:sldId id="344" r:id="rId63"/>
    <p:sldId id="347" r:id="rId64"/>
    <p:sldId id="343" r:id="rId65"/>
    <p:sldId id="345" r:id="rId66"/>
    <p:sldId id="346" r:id="rId67"/>
    <p:sldId id="341" r:id="rId68"/>
    <p:sldId id="352" r:id="rId69"/>
    <p:sldId id="349" r:id="rId70"/>
    <p:sldId id="351" r:id="rId71"/>
    <p:sldId id="350" r:id="rId72"/>
    <p:sldId id="353" r:id="rId73"/>
    <p:sldId id="356" r:id="rId74"/>
    <p:sldId id="357" r:id="rId75"/>
    <p:sldId id="358" r:id="rId76"/>
    <p:sldId id="325" r:id="rId77"/>
    <p:sldId id="327" r:id="rId78"/>
    <p:sldId id="329" r:id="rId79"/>
    <p:sldId id="328" r:id="rId80"/>
    <p:sldId id="331" r:id="rId81"/>
    <p:sldId id="330" r:id="rId82"/>
    <p:sldId id="332" r:id="rId83"/>
    <p:sldId id="334" r:id="rId84"/>
    <p:sldId id="335" r:id="rId85"/>
    <p:sldId id="336" r:id="rId86"/>
    <p:sldId id="337" r:id="rId87"/>
    <p:sldId id="339" r:id="rId88"/>
    <p:sldId id="340" r:id="rId89"/>
    <p:sldId id="359"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6DD55-13C1-064C-3DCC-9DAB1C6F6393}" v="129" dt="2025-01-26T14:52:12.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E5C2A-735B-4DE2-B462-9A6E2AE5482E}" type="doc">
      <dgm:prSet loTypeId="urn:microsoft.com/office/officeart/2005/8/layout/chevron1" loCatId="process" qsTypeId="urn:microsoft.com/office/officeart/2005/8/quickstyle/simple1" qsCatId="simple" csTypeId="urn:microsoft.com/office/officeart/2005/8/colors/accent1_2" csCatId="accent1" phldr="1"/>
      <dgm:spPr/>
    </dgm:pt>
    <dgm:pt modelId="{2DE3BF0B-AB39-4CEC-9865-1E9B10B0A3D0}">
      <dgm:prSet phldrT="[Text]" phldr="0"/>
      <dgm:spPr/>
      <dgm:t>
        <a:bodyPr/>
        <a:lstStyle/>
        <a:p>
          <a:pPr rtl="0"/>
          <a:r>
            <a:rPr lang="en-US">
              <a:latin typeface="Tw Cen MT" panose="020B0602020104020603"/>
            </a:rPr>
            <a:t>Schematic Design</a:t>
          </a:r>
          <a:endParaRPr lang="en-US"/>
        </a:p>
      </dgm:t>
    </dgm:pt>
    <dgm:pt modelId="{895A57EE-4D5E-4423-981A-E1ECF8B4E888}" type="parTrans" cxnId="{CE27BD15-DA90-4204-8955-09DB67907FC7}">
      <dgm:prSet/>
      <dgm:spPr/>
    </dgm:pt>
    <dgm:pt modelId="{606B0E7E-441C-49C9-9A97-1A8A718E75DD}" type="sibTrans" cxnId="{CE27BD15-DA90-4204-8955-09DB67907FC7}">
      <dgm:prSet/>
      <dgm:spPr/>
    </dgm:pt>
    <dgm:pt modelId="{50BDCB99-2C0D-49B0-8E0B-9EAD982ED63B}">
      <dgm:prSet phldrT="[Text]" phldr="0"/>
      <dgm:spPr/>
      <dgm:t>
        <a:bodyPr/>
        <a:lstStyle/>
        <a:p>
          <a:pPr rtl="0"/>
          <a:r>
            <a:rPr lang="en-US">
              <a:latin typeface="Tw Cen MT" panose="020B0602020104020603"/>
            </a:rPr>
            <a:t>Layout</a:t>
          </a:r>
          <a:endParaRPr lang="en-US"/>
        </a:p>
      </dgm:t>
    </dgm:pt>
    <dgm:pt modelId="{4E2732D7-D588-4614-B9E4-D9583F2E7A46}" type="parTrans" cxnId="{B9B75C18-6A16-42DC-AF6C-2FCD8B545EF2}">
      <dgm:prSet/>
      <dgm:spPr/>
    </dgm:pt>
    <dgm:pt modelId="{C401C5C3-39BA-4332-A23E-D2FD3311FDD5}" type="sibTrans" cxnId="{B9B75C18-6A16-42DC-AF6C-2FCD8B545EF2}">
      <dgm:prSet/>
      <dgm:spPr/>
    </dgm:pt>
    <dgm:pt modelId="{8A06D56C-CB68-48E8-A24C-6790E3371CE7}">
      <dgm:prSet phldrT="[Text]" phldr="0"/>
      <dgm:spPr/>
      <dgm:t>
        <a:bodyPr/>
        <a:lstStyle/>
        <a:p>
          <a:pPr rtl="0"/>
          <a:r>
            <a:rPr lang="en-US">
              <a:latin typeface="Tw Cen MT" panose="020B0602020104020603"/>
            </a:rPr>
            <a:t>Gerber </a:t>
          </a:r>
          <a:endParaRPr lang="en-US"/>
        </a:p>
      </dgm:t>
    </dgm:pt>
    <dgm:pt modelId="{5A2F865F-077F-47BE-BF05-115CAAF8EFFA}" type="parTrans" cxnId="{78DF1FF2-7110-45E8-8113-585D835B39E2}">
      <dgm:prSet/>
      <dgm:spPr/>
    </dgm:pt>
    <dgm:pt modelId="{00E0D60E-490D-4EBD-9643-85378DBA8345}" type="sibTrans" cxnId="{78DF1FF2-7110-45E8-8113-585D835B39E2}">
      <dgm:prSet/>
      <dgm:spPr/>
    </dgm:pt>
    <dgm:pt modelId="{82F622F6-2681-4E56-8D3D-BBD11ED590EE}">
      <dgm:prSet phldr="0"/>
      <dgm:spPr/>
      <dgm:t>
        <a:bodyPr/>
        <a:lstStyle/>
        <a:p>
          <a:pPr rtl="0"/>
          <a:r>
            <a:rPr lang="en-US">
              <a:latin typeface="Tw Cen MT" panose="020B0602020104020603"/>
            </a:rPr>
            <a:t>Assembly and Test</a:t>
          </a:r>
        </a:p>
      </dgm:t>
    </dgm:pt>
    <dgm:pt modelId="{07FBEEED-58D3-4C6A-BDF4-A4A84602A03E}" type="parTrans" cxnId="{062E9863-A943-433E-A439-25EA7A956BB4}">
      <dgm:prSet/>
      <dgm:spPr/>
    </dgm:pt>
    <dgm:pt modelId="{1D47004F-5E18-4962-A8CA-D9CCDC1E5653}" type="sibTrans" cxnId="{062E9863-A943-433E-A439-25EA7A956BB4}">
      <dgm:prSet/>
      <dgm:spPr/>
    </dgm:pt>
    <dgm:pt modelId="{C23BAB3F-BCAF-40B0-979B-B81D94E8C43E}" type="pres">
      <dgm:prSet presAssocID="{87EE5C2A-735B-4DE2-B462-9A6E2AE5482E}" presName="Name0" presStyleCnt="0">
        <dgm:presLayoutVars>
          <dgm:dir/>
          <dgm:animLvl val="lvl"/>
          <dgm:resizeHandles val="exact"/>
        </dgm:presLayoutVars>
      </dgm:prSet>
      <dgm:spPr/>
    </dgm:pt>
    <dgm:pt modelId="{B47DB561-5FD3-4CED-9609-571151D827C2}" type="pres">
      <dgm:prSet presAssocID="{2DE3BF0B-AB39-4CEC-9865-1E9B10B0A3D0}" presName="parTxOnly" presStyleLbl="node1" presStyleIdx="0" presStyleCnt="4">
        <dgm:presLayoutVars>
          <dgm:chMax val="0"/>
          <dgm:chPref val="0"/>
          <dgm:bulletEnabled val="1"/>
        </dgm:presLayoutVars>
      </dgm:prSet>
      <dgm:spPr>
        <a:solidFill>
          <a:srgbClr val="00B0F0"/>
        </a:solidFill>
      </dgm:spPr>
    </dgm:pt>
    <dgm:pt modelId="{88DC4958-0253-48EC-B8FF-5C1F700EF442}" type="pres">
      <dgm:prSet presAssocID="{606B0E7E-441C-49C9-9A97-1A8A718E75DD}" presName="parTxOnlySpace" presStyleCnt="0"/>
      <dgm:spPr/>
    </dgm:pt>
    <dgm:pt modelId="{0973E622-B785-476E-818D-C8191DAC6B5B}" type="pres">
      <dgm:prSet presAssocID="{50BDCB99-2C0D-49B0-8E0B-9EAD982ED63B}" presName="parTxOnly" presStyleLbl="node1" presStyleIdx="1" presStyleCnt="4">
        <dgm:presLayoutVars>
          <dgm:chMax val="0"/>
          <dgm:chPref val="0"/>
          <dgm:bulletEnabled val="1"/>
        </dgm:presLayoutVars>
      </dgm:prSet>
      <dgm:spPr/>
    </dgm:pt>
    <dgm:pt modelId="{CE44FA6C-0683-499C-AF74-9EA8CB5F4C01}" type="pres">
      <dgm:prSet presAssocID="{C401C5C3-39BA-4332-A23E-D2FD3311FDD5}" presName="parTxOnlySpace" presStyleCnt="0"/>
      <dgm:spPr/>
    </dgm:pt>
    <dgm:pt modelId="{EE0A1B91-8877-4834-9306-7FCEE7C7A830}" type="pres">
      <dgm:prSet presAssocID="{8A06D56C-CB68-48E8-A24C-6790E3371CE7}" presName="parTxOnly" presStyleLbl="node1" presStyleIdx="2" presStyleCnt="4">
        <dgm:presLayoutVars>
          <dgm:chMax val="0"/>
          <dgm:chPref val="0"/>
          <dgm:bulletEnabled val="1"/>
        </dgm:presLayoutVars>
      </dgm:prSet>
      <dgm:spPr/>
    </dgm:pt>
    <dgm:pt modelId="{509C6513-281C-4349-97FE-151D9AEF7192}" type="pres">
      <dgm:prSet presAssocID="{00E0D60E-490D-4EBD-9643-85378DBA8345}" presName="parTxOnlySpace" presStyleCnt="0"/>
      <dgm:spPr/>
    </dgm:pt>
    <dgm:pt modelId="{F256D9C5-8687-4108-813C-7F8382EDF495}" type="pres">
      <dgm:prSet presAssocID="{82F622F6-2681-4E56-8D3D-BBD11ED590EE}" presName="parTxOnly" presStyleLbl="node1" presStyleIdx="3" presStyleCnt="4">
        <dgm:presLayoutVars>
          <dgm:chMax val="0"/>
          <dgm:chPref val="0"/>
          <dgm:bulletEnabled val="1"/>
        </dgm:presLayoutVars>
      </dgm:prSet>
      <dgm:spPr/>
    </dgm:pt>
  </dgm:ptLst>
  <dgm:cxnLst>
    <dgm:cxn modelId="{CE27BD15-DA90-4204-8955-09DB67907FC7}" srcId="{87EE5C2A-735B-4DE2-B462-9A6E2AE5482E}" destId="{2DE3BF0B-AB39-4CEC-9865-1E9B10B0A3D0}" srcOrd="0" destOrd="0" parTransId="{895A57EE-4D5E-4423-981A-E1ECF8B4E888}" sibTransId="{606B0E7E-441C-49C9-9A97-1A8A718E75DD}"/>
    <dgm:cxn modelId="{B9B75C18-6A16-42DC-AF6C-2FCD8B545EF2}" srcId="{87EE5C2A-735B-4DE2-B462-9A6E2AE5482E}" destId="{50BDCB99-2C0D-49B0-8E0B-9EAD982ED63B}" srcOrd="1" destOrd="0" parTransId="{4E2732D7-D588-4614-B9E4-D9583F2E7A46}" sibTransId="{C401C5C3-39BA-4332-A23E-D2FD3311FDD5}"/>
    <dgm:cxn modelId="{0C0F961E-7359-4175-8FE5-97040D0691B7}" type="presOf" srcId="{87EE5C2A-735B-4DE2-B462-9A6E2AE5482E}" destId="{C23BAB3F-BCAF-40B0-979B-B81D94E8C43E}" srcOrd="0" destOrd="0" presId="urn:microsoft.com/office/officeart/2005/8/layout/chevron1"/>
    <dgm:cxn modelId="{062E9863-A943-433E-A439-25EA7A956BB4}" srcId="{87EE5C2A-735B-4DE2-B462-9A6E2AE5482E}" destId="{82F622F6-2681-4E56-8D3D-BBD11ED590EE}" srcOrd="3" destOrd="0" parTransId="{07FBEEED-58D3-4C6A-BDF4-A4A84602A03E}" sibTransId="{1D47004F-5E18-4962-A8CA-D9CCDC1E5653}"/>
    <dgm:cxn modelId="{4B9D9C56-7638-443A-995D-86E206BE8674}" type="presOf" srcId="{2DE3BF0B-AB39-4CEC-9865-1E9B10B0A3D0}" destId="{B47DB561-5FD3-4CED-9609-571151D827C2}" srcOrd="0" destOrd="0" presId="urn:microsoft.com/office/officeart/2005/8/layout/chevron1"/>
    <dgm:cxn modelId="{761EE394-F466-4E5F-A5D0-3E281DCAD6B0}" type="presOf" srcId="{50BDCB99-2C0D-49B0-8E0B-9EAD982ED63B}" destId="{0973E622-B785-476E-818D-C8191DAC6B5B}" srcOrd="0" destOrd="0" presId="urn:microsoft.com/office/officeart/2005/8/layout/chevron1"/>
    <dgm:cxn modelId="{1EF40CB2-8E2D-4F3B-AA9C-C67DFB6D968F}" type="presOf" srcId="{8A06D56C-CB68-48E8-A24C-6790E3371CE7}" destId="{EE0A1B91-8877-4834-9306-7FCEE7C7A830}" srcOrd="0" destOrd="0" presId="urn:microsoft.com/office/officeart/2005/8/layout/chevron1"/>
    <dgm:cxn modelId="{F0446AD5-9934-4B26-8745-B8119159F6D1}" type="presOf" srcId="{82F622F6-2681-4E56-8D3D-BBD11ED590EE}" destId="{F256D9C5-8687-4108-813C-7F8382EDF495}" srcOrd="0" destOrd="0" presId="urn:microsoft.com/office/officeart/2005/8/layout/chevron1"/>
    <dgm:cxn modelId="{78DF1FF2-7110-45E8-8113-585D835B39E2}" srcId="{87EE5C2A-735B-4DE2-B462-9A6E2AE5482E}" destId="{8A06D56C-CB68-48E8-A24C-6790E3371CE7}" srcOrd="2" destOrd="0" parTransId="{5A2F865F-077F-47BE-BF05-115CAAF8EFFA}" sibTransId="{00E0D60E-490D-4EBD-9643-85378DBA8345}"/>
    <dgm:cxn modelId="{509D9F06-D5A7-44B2-9787-A5BFB330A97D}" type="presParOf" srcId="{C23BAB3F-BCAF-40B0-979B-B81D94E8C43E}" destId="{B47DB561-5FD3-4CED-9609-571151D827C2}" srcOrd="0" destOrd="0" presId="urn:microsoft.com/office/officeart/2005/8/layout/chevron1"/>
    <dgm:cxn modelId="{39087293-63AD-414B-8593-75DE6092A8D4}" type="presParOf" srcId="{C23BAB3F-BCAF-40B0-979B-B81D94E8C43E}" destId="{88DC4958-0253-48EC-B8FF-5C1F700EF442}" srcOrd="1" destOrd="0" presId="urn:microsoft.com/office/officeart/2005/8/layout/chevron1"/>
    <dgm:cxn modelId="{FE2DC048-396E-4BFF-8A6B-19708A798275}" type="presParOf" srcId="{C23BAB3F-BCAF-40B0-979B-B81D94E8C43E}" destId="{0973E622-B785-476E-818D-C8191DAC6B5B}" srcOrd="2" destOrd="0" presId="urn:microsoft.com/office/officeart/2005/8/layout/chevron1"/>
    <dgm:cxn modelId="{283979A8-B11A-43C6-A276-84CC9E8D60CB}" type="presParOf" srcId="{C23BAB3F-BCAF-40B0-979B-B81D94E8C43E}" destId="{CE44FA6C-0683-499C-AF74-9EA8CB5F4C01}" srcOrd="3" destOrd="0" presId="urn:microsoft.com/office/officeart/2005/8/layout/chevron1"/>
    <dgm:cxn modelId="{4DDFA33D-93CB-402E-A40C-0BCD5764C232}" type="presParOf" srcId="{C23BAB3F-BCAF-40B0-979B-B81D94E8C43E}" destId="{EE0A1B91-8877-4834-9306-7FCEE7C7A830}" srcOrd="4" destOrd="0" presId="urn:microsoft.com/office/officeart/2005/8/layout/chevron1"/>
    <dgm:cxn modelId="{F492962E-8BFD-41E7-A1F7-4955909E5A4F}" type="presParOf" srcId="{C23BAB3F-BCAF-40B0-979B-B81D94E8C43E}" destId="{509C6513-281C-4349-97FE-151D9AEF7192}" srcOrd="5" destOrd="0" presId="urn:microsoft.com/office/officeart/2005/8/layout/chevron1"/>
    <dgm:cxn modelId="{3CF2891D-C13F-4DEA-86EE-E990F100B76F}" type="presParOf" srcId="{C23BAB3F-BCAF-40B0-979B-B81D94E8C43E}" destId="{F256D9C5-8687-4108-813C-7F8382EDF495}"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EE5C2A-735B-4DE2-B462-9A6E2AE5482E}" type="doc">
      <dgm:prSet loTypeId="urn:microsoft.com/office/officeart/2005/8/layout/chevron1" loCatId="process" qsTypeId="urn:microsoft.com/office/officeart/2005/8/quickstyle/simple1" qsCatId="simple" csTypeId="urn:microsoft.com/office/officeart/2005/8/colors/accent1_2" csCatId="accent1" phldr="1"/>
      <dgm:spPr/>
    </dgm:pt>
    <dgm:pt modelId="{2DE3BF0B-AB39-4CEC-9865-1E9B10B0A3D0}">
      <dgm:prSet phldrT="[Text]" phldr="0"/>
      <dgm:spPr/>
      <dgm:t>
        <a:bodyPr/>
        <a:lstStyle/>
        <a:p>
          <a:pPr rtl="0"/>
          <a:r>
            <a:rPr lang="en-US">
              <a:latin typeface="Tw Cen MT" panose="020B0602020104020603"/>
            </a:rPr>
            <a:t>Schematic Design</a:t>
          </a:r>
          <a:endParaRPr lang="en-US"/>
        </a:p>
      </dgm:t>
    </dgm:pt>
    <dgm:pt modelId="{895A57EE-4D5E-4423-981A-E1ECF8B4E888}" type="parTrans" cxnId="{CE27BD15-DA90-4204-8955-09DB67907FC7}">
      <dgm:prSet/>
      <dgm:spPr/>
    </dgm:pt>
    <dgm:pt modelId="{606B0E7E-441C-49C9-9A97-1A8A718E75DD}" type="sibTrans" cxnId="{CE27BD15-DA90-4204-8955-09DB67907FC7}">
      <dgm:prSet/>
      <dgm:spPr/>
    </dgm:pt>
    <dgm:pt modelId="{50BDCB99-2C0D-49B0-8E0B-9EAD982ED63B}">
      <dgm:prSet phldrT="[Text]" phldr="0"/>
      <dgm:spPr/>
      <dgm:t>
        <a:bodyPr/>
        <a:lstStyle/>
        <a:p>
          <a:pPr rtl="0"/>
          <a:r>
            <a:rPr lang="en-US">
              <a:latin typeface="Tw Cen MT" panose="020B0602020104020603"/>
            </a:rPr>
            <a:t>Layout</a:t>
          </a:r>
          <a:endParaRPr lang="en-US"/>
        </a:p>
      </dgm:t>
    </dgm:pt>
    <dgm:pt modelId="{4E2732D7-D588-4614-B9E4-D9583F2E7A46}" type="parTrans" cxnId="{B9B75C18-6A16-42DC-AF6C-2FCD8B545EF2}">
      <dgm:prSet/>
      <dgm:spPr/>
    </dgm:pt>
    <dgm:pt modelId="{C401C5C3-39BA-4332-A23E-D2FD3311FDD5}" type="sibTrans" cxnId="{B9B75C18-6A16-42DC-AF6C-2FCD8B545EF2}">
      <dgm:prSet/>
      <dgm:spPr/>
    </dgm:pt>
    <dgm:pt modelId="{8A06D56C-CB68-48E8-A24C-6790E3371CE7}">
      <dgm:prSet phldrT="[Text]" phldr="0"/>
      <dgm:spPr/>
      <dgm:t>
        <a:bodyPr/>
        <a:lstStyle/>
        <a:p>
          <a:pPr rtl="0"/>
          <a:r>
            <a:rPr lang="en-US">
              <a:latin typeface="Tw Cen MT" panose="020B0602020104020603"/>
            </a:rPr>
            <a:t>Gerber </a:t>
          </a:r>
          <a:endParaRPr lang="en-US"/>
        </a:p>
      </dgm:t>
    </dgm:pt>
    <dgm:pt modelId="{5A2F865F-077F-47BE-BF05-115CAAF8EFFA}" type="parTrans" cxnId="{78DF1FF2-7110-45E8-8113-585D835B39E2}">
      <dgm:prSet/>
      <dgm:spPr/>
    </dgm:pt>
    <dgm:pt modelId="{00E0D60E-490D-4EBD-9643-85378DBA8345}" type="sibTrans" cxnId="{78DF1FF2-7110-45E8-8113-585D835B39E2}">
      <dgm:prSet/>
      <dgm:spPr/>
    </dgm:pt>
    <dgm:pt modelId="{82F622F6-2681-4E56-8D3D-BBD11ED590EE}">
      <dgm:prSet phldr="0"/>
      <dgm:spPr/>
      <dgm:t>
        <a:bodyPr/>
        <a:lstStyle/>
        <a:p>
          <a:pPr rtl="0"/>
          <a:r>
            <a:rPr lang="en-US">
              <a:latin typeface="Tw Cen MT" panose="020B0602020104020603"/>
            </a:rPr>
            <a:t>Assembly and Test</a:t>
          </a:r>
        </a:p>
      </dgm:t>
    </dgm:pt>
    <dgm:pt modelId="{07FBEEED-58D3-4C6A-BDF4-A4A84602A03E}" type="parTrans" cxnId="{062E9863-A943-433E-A439-25EA7A956BB4}">
      <dgm:prSet/>
      <dgm:spPr/>
    </dgm:pt>
    <dgm:pt modelId="{1D47004F-5E18-4962-A8CA-D9CCDC1E5653}" type="sibTrans" cxnId="{062E9863-A943-433E-A439-25EA7A956BB4}">
      <dgm:prSet/>
      <dgm:spPr/>
    </dgm:pt>
    <dgm:pt modelId="{C23BAB3F-BCAF-40B0-979B-B81D94E8C43E}" type="pres">
      <dgm:prSet presAssocID="{87EE5C2A-735B-4DE2-B462-9A6E2AE5482E}" presName="Name0" presStyleCnt="0">
        <dgm:presLayoutVars>
          <dgm:dir/>
          <dgm:animLvl val="lvl"/>
          <dgm:resizeHandles val="exact"/>
        </dgm:presLayoutVars>
      </dgm:prSet>
      <dgm:spPr/>
    </dgm:pt>
    <dgm:pt modelId="{B47DB561-5FD3-4CED-9609-571151D827C2}" type="pres">
      <dgm:prSet presAssocID="{2DE3BF0B-AB39-4CEC-9865-1E9B10B0A3D0}" presName="parTxOnly" presStyleLbl="node1" presStyleIdx="0" presStyleCnt="4">
        <dgm:presLayoutVars>
          <dgm:chMax val="0"/>
          <dgm:chPref val="0"/>
          <dgm:bulletEnabled val="1"/>
        </dgm:presLayoutVars>
      </dgm:prSet>
      <dgm:spPr>
        <a:solidFill>
          <a:schemeClr val="accent1"/>
        </a:solidFill>
      </dgm:spPr>
    </dgm:pt>
    <dgm:pt modelId="{88DC4958-0253-48EC-B8FF-5C1F700EF442}" type="pres">
      <dgm:prSet presAssocID="{606B0E7E-441C-49C9-9A97-1A8A718E75DD}" presName="parTxOnlySpace" presStyleCnt="0"/>
      <dgm:spPr/>
    </dgm:pt>
    <dgm:pt modelId="{0973E622-B785-476E-818D-C8191DAC6B5B}" type="pres">
      <dgm:prSet presAssocID="{50BDCB99-2C0D-49B0-8E0B-9EAD982ED63B}" presName="parTxOnly" presStyleLbl="node1" presStyleIdx="1" presStyleCnt="4">
        <dgm:presLayoutVars>
          <dgm:chMax val="0"/>
          <dgm:chPref val="0"/>
          <dgm:bulletEnabled val="1"/>
        </dgm:presLayoutVars>
      </dgm:prSet>
      <dgm:spPr>
        <a:solidFill>
          <a:srgbClr val="00B0F0"/>
        </a:solidFill>
      </dgm:spPr>
    </dgm:pt>
    <dgm:pt modelId="{CE44FA6C-0683-499C-AF74-9EA8CB5F4C01}" type="pres">
      <dgm:prSet presAssocID="{C401C5C3-39BA-4332-A23E-D2FD3311FDD5}" presName="parTxOnlySpace" presStyleCnt="0"/>
      <dgm:spPr/>
    </dgm:pt>
    <dgm:pt modelId="{EE0A1B91-8877-4834-9306-7FCEE7C7A830}" type="pres">
      <dgm:prSet presAssocID="{8A06D56C-CB68-48E8-A24C-6790E3371CE7}" presName="parTxOnly" presStyleLbl="node1" presStyleIdx="2" presStyleCnt="4">
        <dgm:presLayoutVars>
          <dgm:chMax val="0"/>
          <dgm:chPref val="0"/>
          <dgm:bulletEnabled val="1"/>
        </dgm:presLayoutVars>
      </dgm:prSet>
      <dgm:spPr/>
    </dgm:pt>
    <dgm:pt modelId="{509C6513-281C-4349-97FE-151D9AEF7192}" type="pres">
      <dgm:prSet presAssocID="{00E0D60E-490D-4EBD-9643-85378DBA8345}" presName="parTxOnlySpace" presStyleCnt="0"/>
      <dgm:spPr/>
    </dgm:pt>
    <dgm:pt modelId="{F256D9C5-8687-4108-813C-7F8382EDF495}" type="pres">
      <dgm:prSet presAssocID="{82F622F6-2681-4E56-8D3D-BBD11ED590EE}" presName="parTxOnly" presStyleLbl="node1" presStyleIdx="3" presStyleCnt="4">
        <dgm:presLayoutVars>
          <dgm:chMax val="0"/>
          <dgm:chPref val="0"/>
          <dgm:bulletEnabled val="1"/>
        </dgm:presLayoutVars>
      </dgm:prSet>
      <dgm:spPr/>
    </dgm:pt>
  </dgm:ptLst>
  <dgm:cxnLst>
    <dgm:cxn modelId="{CE27BD15-DA90-4204-8955-09DB67907FC7}" srcId="{87EE5C2A-735B-4DE2-B462-9A6E2AE5482E}" destId="{2DE3BF0B-AB39-4CEC-9865-1E9B10B0A3D0}" srcOrd="0" destOrd="0" parTransId="{895A57EE-4D5E-4423-981A-E1ECF8B4E888}" sibTransId="{606B0E7E-441C-49C9-9A97-1A8A718E75DD}"/>
    <dgm:cxn modelId="{B9B75C18-6A16-42DC-AF6C-2FCD8B545EF2}" srcId="{87EE5C2A-735B-4DE2-B462-9A6E2AE5482E}" destId="{50BDCB99-2C0D-49B0-8E0B-9EAD982ED63B}" srcOrd="1" destOrd="0" parTransId="{4E2732D7-D588-4614-B9E4-D9583F2E7A46}" sibTransId="{C401C5C3-39BA-4332-A23E-D2FD3311FDD5}"/>
    <dgm:cxn modelId="{0C0F961E-7359-4175-8FE5-97040D0691B7}" type="presOf" srcId="{87EE5C2A-735B-4DE2-B462-9A6E2AE5482E}" destId="{C23BAB3F-BCAF-40B0-979B-B81D94E8C43E}" srcOrd="0" destOrd="0" presId="urn:microsoft.com/office/officeart/2005/8/layout/chevron1"/>
    <dgm:cxn modelId="{062E9863-A943-433E-A439-25EA7A956BB4}" srcId="{87EE5C2A-735B-4DE2-B462-9A6E2AE5482E}" destId="{82F622F6-2681-4E56-8D3D-BBD11ED590EE}" srcOrd="3" destOrd="0" parTransId="{07FBEEED-58D3-4C6A-BDF4-A4A84602A03E}" sibTransId="{1D47004F-5E18-4962-A8CA-D9CCDC1E5653}"/>
    <dgm:cxn modelId="{4B9D9C56-7638-443A-995D-86E206BE8674}" type="presOf" srcId="{2DE3BF0B-AB39-4CEC-9865-1E9B10B0A3D0}" destId="{B47DB561-5FD3-4CED-9609-571151D827C2}" srcOrd="0" destOrd="0" presId="urn:microsoft.com/office/officeart/2005/8/layout/chevron1"/>
    <dgm:cxn modelId="{761EE394-F466-4E5F-A5D0-3E281DCAD6B0}" type="presOf" srcId="{50BDCB99-2C0D-49B0-8E0B-9EAD982ED63B}" destId="{0973E622-B785-476E-818D-C8191DAC6B5B}" srcOrd="0" destOrd="0" presId="urn:microsoft.com/office/officeart/2005/8/layout/chevron1"/>
    <dgm:cxn modelId="{1EF40CB2-8E2D-4F3B-AA9C-C67DFB6D968F}" type="presOf" srcId="{8A06D56C-CB68-48E8-A24C-6790E3371CE7}" destId="{EE0A1B91-8877-4834-9306-7FCEE7C7A830}" srcOrd="0" destOrd="0" presId="urn:microsoft.com/office/officeart/2005/8/layout/chevron1"/>
    <dgm:cxn modelId="{F0446AD5-9934-4B26-8745-B8119159F6D1}" type="presOf" srcId="{82F622F6-2681-4E56-8D3D-BBD11ED590EE}" destId="{F256D9C5-8687-4108-813C-7F8382EDF495}" srcOrd="0" destOrd="0" presId="urn:microsoft.com/office/officeart/2005/8/layout/chevron1"/>
    <dgm:cxn modelId="{78DF1FF2-7110-45E8-8113-585D835B39E2}" srcId="{87EE5C2A-735B-4DE2-B462-9A6E2AE5482E}" destId="{8A06D56C-CB68-48E8-A24C-6790E3371CE7}" srcOrd="2" destOrd="0" parTransId="{5A2F865F-077F-47BE-BF05-115CAAF8EFFA}" sibTransId="{00E0D60E-490D-4EBD-9643-85378DBA8345}"/>
    <dgm:cxn modelId="{509D9F06-D5A7-44B2-9787-A5BFB330A97D}" type="presParOf" srcId="{C23BAB3F-BCAF-40B0-979B-B81D94E8C43E}" destId="{B47DB561-5FD3-4CED-9609-571151D827C2}" srcOrd="0" destOrd="0" presId="urn:microsoft.com/office/officeart/2005/8/layout/chevron1"/>
    <dgm:cxn modelId="{39087293-63AD-414B-8593-75DE6092A8D4}" type="presParOf" srcId="{C23BAB3F-BCAF-40B0-979B-B81D94E8C43E}" destId="{88DC4958-0253-48EC-B8FF-5C1F700EF442}" srcOrd="1" destOrd="0" presId="urn:microsoft.com/office/officeart/2005/8/layout/chevron1"/>
    <dgm:cxn modelId="{FE2DC048-396E-4BFF-8A6B-19708A798275}" type="presParOf" srcId="{C23BAB3F-BCAF-40B0-979B-B81D94E8C43E}" destId="{0973E622-B785-476E-818D-C8191DAC6B5B}" srcOrd="2" destOrd="0" presId="urn:microsoft.com/office/officeart/2005/8/layout/chevron1"/>
    <dgm:cxn modelId="{283979A8-B11A-43C6-A276-84CC9E8D60CB}" type="presParOf" srcId="{C23BAB3F-BCAF-40B0-979B-B81D94E8C43E}" destId="{CE44FA6C-0683-499C-AF74-9EA8CB5F4C01}" srcOrd="3" destOrd="0" presId="urn:microsoft.com/office/officeart/2005/8/layout/chevron1"/>
    <dgm:cxn modelId="{4DDFA33D-93CB-402E-A40C-0BCD5764C232}" type="presParOf" srcId="{C23BAB3F-BCAF-40B0-979B-B81D94E8C43E}" destId="{EE0A1B91-8877-4834-9306-7FCEE7C7A830}" srcOrd="4" destOrd="0" presId="urn:microsoft.com/office/officeart/2005/8/layout/chevron1"/>
    <dgm:cxn modelId="{F492962E-8BFD-41E7-A1F7-4955909E5A4F}" type="presParOf" srcId="{C23BAB3F-BCAF-40B0-979B-B81D94E8C43E}" destId="{509C6513-281C-4349-97FE-151D9AEF7192}" srcOrd="5" destOrd="0" presId="urn:microsoft.com/office/officeart/2005/8/layout/chevron1"/>
    <dgm:cxn modelId="{3CF2891D-C13F-4DEA-86EE-E990F100B76F}" type="presParOf" srcId="{C23BAB3F-BCAF-40B0-979B-B81D94E8C43E}" destId="{F256D9C5-8687-4108-813C-7F8382EDF495}"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EE5C2A-735B-4DE2-B462-9A6E2AE5482E}" type="doc">
      <dgm:prSet loTypeId="urn:microsoft.com/office/officeart/2005/8/layout/chevron1" loCatId="process" qsTypeId="urn:microsoft.com/office/officeart/2005/8/quickstyle/simple1" qsCatId="simple" csTypeId="urn:microsoft.com/office/officeart/2005/8/colors/accent1_2" csCatId="accent1" phldr="1"/>
      <dgm:spPr/>
    </dgm:pt>
    <dgm:pt modelId="{2DE3BF0B-AB39-4CEC-9865-1E9B10B0A3D0}">
      <dgm:prSet phldrT="[Text]" phldr="0"/>
      <dgm:spPr/>
      <dgm:t>
        <a:bodyPr/>
        <a:lstStyle/>
        <a:p>
          <a:pPr rtl="0"/>
          <a:r>
            <a:rPr lang="en-US">
              <a:latin typeface="Tw Cen MT" panose="020B0602020104020603"/>
            </a:rPr>
            <a:t>Schematic Design</a:t>
          </a:r>
          <a:endParaRPr lang="en-US"/>
        </a:p>
      </dgm:t>
    </dgm:pt>
    <dgm:pt modelId="{895A57EE-4D5E-4423-981A-E1ECF8B4E888}" type="parTrans" cxnId="{CE27BD15-DA90-4204-8955-09DB67907FC7}">
      <dgm:prSet/>
      <dgm:spPr/>
    </dgm:pt>
    <dgm:pt modelId="{606B0E7E-441C-49C9-9A97-1A8A718E75DD}" type="sibTrans" cxnId="{CE27BD15-DA90-4204-8955-09DB67907FC7}">
      <dgm:prSet/>
      <dgm:spPr/>
    </dgm:pt>
    <dgm:pt modelId="{50BDCB99-2C0D-49B0-8E0B-9EAD982ED63B}">
      <dgm:prSet phldrT="[Text]" phldr="0"/>
      <dgm:spPr/>
      <dgm:t>
        <a:bodyPr/>
        <a:lstStyle/>
        <a:p>
          <a:pPr rtl="0"/>
          <a:r>
            <a:rPr lang="en-US">
              <a:latin typeface="Tw Cen MT" panose="020B0602020104020603"/>
            </a:rPr>
            <a:t>Layout</a:t>
          </a:r>
          <a:endParaRPr lang="en-US"/>
        </a:p>
      </dgm:t>
    </dgm:pt>
    <dgm:pt modelId="{4E2732D7-D588-4614-B9E4-D9583F2E7A46}" type="parTrans" cxnId="{B9B75C18-6A16-42DC-AF6C-2FCD8B545EF2}">
      <dgm:prSet/>
      <dgm:spPr/>
    </dgm:pt>
    <dgm:pt modelId="{C401C5C3-39BA-4332-A23E-D2FD3311FDD5}" type="sibTrans" cxnId="{B9B75C18-6A16-42DC-AF6C-2FCD8B545EF2}">
      <dgm:prSet/>
      <dgm:spPr/>
    </dgm:pt>
    <dgm:pt modelId="{8A06D56C-CB68-48E8-A24C-6790E3371CE7}">
      <dgm:prSet phldrT="[Text]" phldr="0"/>
      <dgm:spPr/>
      <dgm:t>
        <a:bodyPr/>
        <a:lstStyle/>
        <a:p>
          <a:pPr rtl="0"/>
          <a:r>
            <a:rPr lang="en-US">
              <a:latin typeface="Tw Cen MT" panose="020B0602020104020603"/>
            </a:rPr>
            <a:t>Gerber </a:t>
          </a:r>
          <a:endParaRPr lang="en-US"/>
        </a:p>
      </dgm:t>
    </dgm:pt>
    <dgm:pt modelId="{5A2F865F-077F-47BE-BF05-115CAAF8EFFA}" type="parTrans" cxnId="{78DF1FF2-7110-45E8-8113-585D835B39E2}">
      <dgm:prSet/>
      <dgm:spPr/>
    </dgm:pt>
    <dgm:pt modelId="{00E0D60E-490D-4EBD-9643-85378DBA8345}" type="sibTrans" cxnId="{78DF1FF2-7110-45E8-8113-585D835B39E2}">
      <dgm:prSet/>
      <dgm:spPr/>
    </dgm:pt>
    <dgm:pt modelId="{82F622F6-2681-4E56-8D3D-BBD11ED590EE}">
      <dgm:prSet phldr="0"/>
      <dgm:spPr/>
      <dgm:t>
        <a:bodyPr/>
        <a:lstStyle/>
        <a:p>
          <a:pPr rtl="0"/>
          <a:r>
            <a:rPr lang="en-US">
              <a:latin typeface="Tw Cen MT" panose="020B0602020104020603"/>
            </a:rPr>
            <a:t>Assembly and Test</a:t>
          </a:r>
        </a:p>
      </dgm:t>
    </dgm:pt>
    <dgm:pt modelId="{07FBEEED-58D3-4C6A-BDF4-A4A84602A03E}" type="parTrans" cxnId="{062E9863-A943-433E-A439-25EA7A956BB4}">
      <dgm:prSet/>
      <dgm:spPr/>
    </dgm:pt>
    <dgm:pt modelId="{1D47004F-5E18-4962-A8CA-D9CCDC1E5653}" type="sibTrans" cxnId="{062E9863-A943-433E-A439-25EA7A956BB4}">
      <dgm:prSet/>
      <dgm:spPr/>
    </dgm:pt>
    <dgm:pt modelId="{C23BAB3F-BCAF-40B0-979B-B81D94E8C43E}" type="pres">
      <dgm:prSet presAssocID="{87EE5C2A-735B-4DE2-B462-9A6E2AE5482E}" presName="Name0" presStyleCnt="0">
        <dgm:presLayoutVars>
          <dgm:dir/>
          <dgm:animLvl val="lvl"/>
          <dgm:resizeHandles val="exact"/>
        </dgm:presLayoutVars>
      </dgm:prSet>
      <dgm:spPr/>
    </dgm:pt>
    <dgm:pt modelId="{B47DB561-5FD3-4CED-9609-571151D827C2}" type="pres">
      <dgm:prSet presAssocID="{2DE3BF0B-AB39-4CEC-9865-1E9B10B0A3D0}" presName="parTxOnly" presStyleLbl="node1" presStyleIdx="0" presStyleCnt="4">
        <dgm:presLayoutVars>
          <dgm:chMax val="0"/>
          <dgm:chPref val="0"/>
          <dgm:bulletEnabled val="1"/>
        </dgm:presLayoutVars>
      </dgm:prSet>
      <dgm:spPr>
        <a:solidFill>
          <a:schemeClr val="accent1"/>
        </a:solidFill>
      </dgm:spPr>
    </dgm:pt>
    <dgm:pt modelId="{88DC4958-0253-48EC-B8FF-5C1F700EF442}" type="pres">
      <dgm:prSet presAssocID="{606B0E7E-441C-49C9-9A97-1A8A718E75DD}" presName="parTxOnlySpace" presStyleCnt="0"/>
      <dgm:spPr/>
    </dgm:pt>
    <dgm:pt modelId="{0973E622-B785-476E-818D-C8191DAC6B5B}" type="pres">
      <dgm:prSet presAssocID="{50BDCB99-2C0D-49B0-8E0B-9EAD982ED63B}" presName="parTxOnly" presStyleLbl="node1" presStyleIdx="1" presStyleCnt="4">
        <dgm:presLayoutVars>
          <dgm:chMax val="0"/>
          <dgm:chPref val="0"/>
          <dgm:bulletEnabled val="1"/>
        </dgm:presLayoutVars>
      </dgm:prSet>
      <dgm:spPr/>
    </dgm:pt>
    <dgm:pt modelId="{CE44FA6C-0683-499C-AF74-9EA8CB5F4C01}" type="pres">
      <dgm:prSet presAssocID="{C401C5C3-39BA-4332-A23E-D2FD3311FDD5}" presName="parTxOnlySpace" presStyleCnt="0"/>
      <dgm:spPr/>
    </dgm:pt>
    <dgm:pt modelId="{EE0A1B91-8877-4834-9306-7FCEE7C7A830}" type="pres">
      <dgm:prSet presAssocID="{8A06D56C-CB68-48E8-A24C-6790E3371CE7}" presName="parTxOnly" presStyleLbl="node1" presStyleIdx="2" presStyleCnt="4">
        <dgm:presLayoutVars>
          <dgm:chMax val="0"/>
          <dgm:chPref val="0"/>
          <dgm:bulletEnabled val="1"/>
        </dgm:presLayoutVars>
      </dgm:prSet>
      <dgm:spPr>
        <a:solidFill>
          <a:srgbClr val="00B0F0"/>
        </a:solidFill>
      </dgm:spPr>
    </dgm:pt>
    <dgm:pt modelId="{509C6513-281C-4349-97FE-151D9AEF7192}" type="pres">
      <dgm:prSet presAssocID="{00E0D60E-490D-4EBD-9643-85378DBA8345}" presName="parTxOnlySpace" presStyleCnt="0"/>
      <dgm:spPr/>
    </dgm:pt>
    <dgm:pt modelId="{F256D9C5-8687-4108-813C-7F8382EDF495}" type="pres">
      <dgm:prSet presAssocID="{82F622F6-2681-4E56-8D3D-BBD11ED590EE}" presName="parTxOnly" presStyleLbl="node1" presStyleIdx="3" presStyleCnt="4">
        <dgm:presLayoutVars>
          <dgm:chMax val="0"/>
          <dgm:chPref val="0"/>
          <dgm:bulletEnabled val="1"/>
        </dgm:presLayoutVars>
      </dgm:prSet>
      <dgm:spPr>
        <a:solidFill>
          <a:schemeClr val="accent1"/>
        </a:solidFill>
      </dgm:spPr>
    </dgm:pt>
  </dgm:ptLst>
  <dgm:cxnLst>
    <dgm:cxn modelId="{CE27BD15-DA90-4204-8955-09DB67907FC7}" srcId="{87EE5C2A-735B-4DE2-B462-9A6E2AE5482E}" destId="{2DE3BF0B-AB39-4CEC-9865-1E9B10B0A3D0}" srcOrd="0" destOrd="0" parTransId="{895A57EE-4D5E-4423-981A-E1ECF8B4E888}" sibTransId="{606B0E7E-441C-49C9-9A97-1A8A718E75DD}"/>
    <dgm:cxn modelId="{B9B75C18-6A16-42DC-AF6C-2FCD8B545EF2}" srcId="{87EE5C2A-735B-4DE2-B462-9A6E2AE5482E}" destId="{50BDCB99-2C0D-49B0-8E0B-9EAD982ED63B}" srcOrd="1" destOrd="0" parTransId="{4E2732D7-D588-4614-B9E4-D9583F2E7A46}" sibTransId="{C401C5C3-39BA-4332-A23E-D2FD3311FDD5}"/>
    <dgm:cxn modelId="{0C0F961E-7359-4175-8FE5-97040D0691B7}" type="presOf" srcId="{87EE5C2A-735B-4DE2-B462-9A6E2AE5482E}" destId="{C23BAB3F-BCAF-40B0-979B-B81D94E8C43E}" srcOrd="0" destOrd="0" presId="urn:microsoft.com/office/officeart/2005/8/layout/chevron1"/>
    <dgm:cxn modelId="{062E9863-A943-433E-A439-25EA7A956BB4}" srcId="{87EE5C2A-735B-4DE2-B462-9A6E2AE5482E}" destId="{82F622F6-2681-4E56-8D3D-BBD11ED590EE}" srcOrd="3" destOrd="0" parTransId="{07FBEEED-58D3-4C6A-BDF4-A4A84602A03E}" sibTransId="{1D47004F-5E18-4962-A8CA-D9CCDC1E5653}"/>
    <dgm:cxn modelId="{4B9D9C56-7638-443A-995D-86E206BE8674}" type="presOf" srcId="{2DE3BF0B-AB39-4CEC-9865-1E9B10B0A3D0}" destId="{B47DB561-5FD3-4CED-9609-571151D827C2}" srcOrd="0" destOrd="0" presId="urn:microsoft.com/office/officeart/2005/8/layout/chevron1"/>
    <dgm:cxn modelId="{761EE394-F466-4E5F-A5D0-3E281DCAD6B0}" type="presOf" srcId="{50BDCB99-2C0D-49B0-8E0B-9EAD982ED63B}" destId="{0973E622-B785-476E-818D-C8191DAC6B5B}" srcOrd="0" destOrd="0" presId="urn:microsoft.com/office/officeart/2005/8/layout/chevron1"/>
    <dgm:cxn modelId="{1EF40CB2-8E2D-4F3B-AA9C-C67DFB6D968F}" type="presOf" srcId="{8A06D56C-CB68-48E8-A24C-6790E3371CE7}" destId="{EE0A1B91-8877-4834-9306-7FCEE7C7A830}" srcOrd="0" destOrd="0" presId="urn:microsoft.com/office/officeart/2005/8/layout/chevron1"/>
    <dgm:cxn modelId="{F0446AD5-9934-4B26-8745-B8119159F6D1}" type="presOf" srcId="{82F622F6-2681-4E56-8D3D-BBD11ED590EE}" destId="{F256D9C5-8687-4108-813C-7F8382EDF495}" srcOrd="0" destOrd="0" presId="urn:microsoft.com/office/officeart/2005/8/layout/chevron1"/>
    <dgm:cxn modelId="{78DF1FF2-7110-45E8-8113-585D835B39E2}" srcId="{87EE5C2A-735B-4DE2-B462-9A6E2AE5482E}" destId="{8A06D56C-CB68-48E8-A24C-6790E3371CE7}" srcOrd="2" destOrd="0" parTransId="{5A2F865F-077F-47BE-BF05-115CAAF8EFFA}" sibTransId="{00E0D60E-490D-4EBD-9643-85378DBA8345}"/>
    <dgm:cxn modelId="{509D9F06-D5A7-44B2-9787-A5BFB330A97D}" type="presParOf" srcId="{C23BAB3F-BCAF-40B0-979B-B81D94E8C43E}" destId="{B47DB561-5FD3-4CED-9609-571151D827C2}" srcOrd="0" destOrd="0" presId="urn:microsoft.com/office/officeart/2005/8/layout/chevron1"/>
    <dgm:cxn modelId="{39087293-63AD-414B-8593-75DE6092A8D4}" type="presParOf" srcId="{C23BAB3F-BCAF-40B0-979B-B81D94E8C43E}" destId="{88DC4958-0253-48EC-B8FF-5C1F700EF442}" srcOrd="1" destOrd="0" presId="urn:microsoft.com/office/officeart/2005/8/layout/chevron1"/>
    <dgm:cxn modelId="{FE2DC048-396E-4BFF-8A6B-19708A798275}" type="presParOf" srcId="{C23BAB3F-BCAF-40B0-979B-B81D94E8C43E}" destId="{0973E622-B785-476E-818D-C8191DAC6B5B}" srcOrd="2" destOrd="0" presId="urn:microsoft.com/office/officeart/2005/8/layout/chevron1"/>
    <dgm:cxn modelId="{283979A8-B11A-43C6-A276-84CC9E8D60CB}" type="presParOf" srcId="{C23BAB3F-BCAF-40B0-979B-B81D94E8C43E}" destId="{CE44FA6C-0683-499C-AF74-9EA8CB5F4C01}" srcOrd="3" destOrd="0" presId="urn:microsoft.com/office/officeart/2005/8/layout/chevron1"/>
    <dgm:cxn modelId="{4DDFA33D-93CB-402E-A40C-0BCD5764C232}" type="presParOf" srcId="{C23BAB3F-BCAF-40B0-979B-B81D94E8C43E}" destId="{EE0A1B91-8877-4834-9306-7FCEE7C7A830}" srcOrd="4" destOrd="0" presId="urn:microsoft.com/office/officeart/2005/8/layout/chevron1"/>
    <dgm:cxn modelId="{F492962E-8BFD-41E7-A1F7-4955909E5A4F}" type="presParOf" srcId="{C23BAB3F-BCAF-40B0-979B-B81D94E8C43E}" destId="{509C6513-281C-4349-97FE-151D9AEF7192}" srcOrd="5" destOrd="0" presId="urn:microsoft.com/office/officeart/2005/8/layout/chevron1"/>
    <dgm:cxn modelId="{3CF2891D-C13F-4DEA-86EE-E990F100B76F}" type="presParOf" srcId="{C23BAB3F-BCAF-40B0-979B-B81D94E8C43E}" destId="{F256D9C5-8687-4108-813C-7F8382EDF495}"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DB561-5FD3-4CED-9609-571151D827C2}">
      <dsp:nvSpPr>
        <dsp:cNvPr id="0" name=""/>
        <dsp:cNvSpPr/>
      </dsp:nvSpPr>
      <dsp:spPr>
        <a:xfrm>
          <a:off x="4595" y="1235893"/>
          <a:ext cx="2674813" cy="1069925"/>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Schematic Design</a:t>
          </a:r>
          <a:endParaRPr lang="en-US" sz="2800" kern="1200"/>
        </a:p>
      </dsp:txBody>
      <dsp:txXfrm>
        <a:off x="539558" y="1235893"/>
        <a:ext cx="1604888" cy="1069925"/>
      </dsp:txXfrm>
    </dsp:sp>
    <dsp:sp modelId="{0973E622-B785-476E-818D-C8191DAC6B5B}">
      <dsp:nvSpPr>
        <dsp:cNvPr id="0" name=""/>
        <dsp:cNvSpPr/>
      </dsp:nvSpPr>
      <dsp:spPr>
        <a:xfrm>
          <a:off x="2411927"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Layout</a:t>
          </a:r>
          <a:endParaRPr lang="en-US" sz="2800" kern="1200"/>
        </a:p>
      </dsp:txBody>
      <dsp:txXfrm>
        <a:off x="2946890" y="1235893"/>
        <a:ext cx="1604888" cy="1069925"/>
      </dsp:txXfrm>
    </dsp:sp>
    <dsp:sp modelId="{EE0A1B91-8877-4834-9306-7FCEE7C7A830}">
      <dsp:nvSpPr>
        <dsp:cNvPr id="0" name=""/>
        <dsp:cNvSpPr/>
      </dsp:nvSpPr>
      <dsp:spPr>
        <a:xfrm>
          <a:off x="4819259"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Gerber </a:t>
          </a:r>
          <a:endParaRPr lang="en-US" sz="2800" kern="1200"/>
        </a:p>
      </dsp:txBody>
      <dsp:txXfrm>
        <a:off x="5354222" y="1235893"/>
        <a:ext cx="1604888" cy="1069925"/>
      </dsp:txXfrm>
    </dsp:sp>
    <dsp:sp modelId="{F256D9C5-8687-4108-813C-7F8382EDF495}">
      <dsp:nvSpPr>
        <dsp:cNvPr id="0" name=""/>
        <dsp:cNvSpPr/>
      </dsp:nvSpPr>
      <dsp:spPr>
        <a:xfrm>
          <a:off x="7226591"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Assembly and Test</a:t>
          </a:r>
        </a:p>
      </dsp:txBody>
      <dsp:txXfrm>
        <a:off x="7761554" y="1235893"/>
        <a:ext cx="1604888" cy="1069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DB561-5FD3-4CED-9609-571151D827C2}">
      <dsp:nvSpPr>
        <dsp:cNvPr id="0" name=""/>
        <dsp:cNvSpPr/>
      </dsp:nvSpPr>
      <dsp:spPr>
        <a:xfrm>
          <a:off x="4595" y="1235893"/>
          <a:ext cx="2674813" cy="1069925"/>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Schematic Design</a:t>
          </a:r>
          <a:endParaRPr lang="en-US" sz="2800" kern="1200"/>
        </a:p>
      </dsp:txBody>
      <dsp:txXfrm>
        <a:off x="539558" y="1235893"/>
        <a:ext cx="1604888" cy="1069925"/>
      </dsp:txXfrm>
    </dsp:sp>
    <dsp:sp modelId="{0973E622-B785-476E-818D-C8191DAC6B5B}">
      <dsp:nvSpPr>
        <dsp:cNvPr id="0" name=""/>
        <dsp:cNvSpPr/>
      </dsp:nvSpPr>
      <dsp:spPr>
        <a:xfrm>
          <a:off x="2411927" y="1235893"/>
          <a:ext cx="2674813" cy="1069925"/>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Layout</a:t>
          </a:r>
          <a:endParaRPr lang="en-US" sz="2800" kern="1200"/>
        </a:p>
      </dsp:txBody>
      <dsp:txXfrm>
        <a:off x="2946890" y="1235893"/>
        <a:ext cx="1604888" cy="1069925"/>
      </dsp:txXfrm>
    </dsp:sp>
    <dsp:sp modelId="{EE0A1B91-8877-4834-9306-7FCEE7C7A830}">
      <dsp:nvSpPr>
        <dsp:cNvPr id="0" name=""/>
        <dsp:cNvSpPr/>
      </dsp:nvSpPr>
      <dsp:spPr>
        <a:xfrm>
          <a:off x="4819259"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Gerber </a:t>
          </a:r>
          <a:endParaRPr lang="en-US" sz="2800" kern="1200"/>
        </a:p>
      </dsp:txBody>
      <dsp:txXfrm>
        <a:off x="5354222" y="1235893"/>
        <a:ext cx="1604888" cy="1069925"/>
      </dsp:txXfrm>
    </dsp:sp>
    <dsp:sp modelId="{F256D9C5-8687-4108-813C-7F8382EDF495}">
      <dsp:nvSpPr>
        <dsp:cNvPr id="0" name=""/>
        <dsp:cNvSpPr/>
      </dsp:nvSpPr>
      <dsp:spPr>
        <a:xfrm>
          <a:off x="7226591"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Assembly and Test</a:t>
          </a:r>
        </a:p>
      </dsp:txBody>
      <dsp:txXfrm>
        <a:off x="7761554" y="1235893"/>
        <a:ext cx="1604888" cy="1069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DB561-5FD3-4CED-9609-571151D827C2}">
      <dsp:nvSpPr>
        <dsp:cNvPr id="0" name=""/>
        <dsp:cNvSpPr/>
      </dsp:nvSpPr>
      <dsp:spPr>
        <a:xfrm>
          <a:off x="4595" y="1235893"/>
          <a:ext cx="2674813" cy="1069925"/>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Schematic Design</a:t>
          </a:r>
          <a:endParaRPr lang="en-US" sz="2800" kern="1200"/>
        </a:p>
      </dsp:txBody>
      <dsp:txXfrm>
        <a:off x="539558" y="1235893"/>
        <a:ext cx="1604888" cy="1069925"/>
      </dsp:txXfrm>
    </dsp:sp>
    <dsp:sp modelId="{0973E622-B785-476E-818D-C8191DAC6B5B}">
      <dsp:nvSpPr>
        <dsp:cNvPr id="0" name=""/>
        <dsp:cNvSpPr/>
      </dsp:nvSpPr>
      <dsp:spPr>
        <a:xfrm>
          <a:off x="2411927" y="1235893"/>
          <a:ext cx="2674813" cy="10699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Layout</a:t>
          </a:r>
          <a:endParaRPr lang="en-US" sz="2800" kern="1200"/>
        </a:p>
      </dsp:txBody>
      <dsp:txXfrm>
        <a:off x="2946890" y="1235893"/>
        <a:ext cx="1604888" cy="1069925"/>
      </dsp:txXfrm>
    </dsp:sp>
    <dsp:sp modelId="{EE0A1B91-8877-4834-9306-7FCEE7C7A830}">
      <dsp:nvSpPr>
        <dsp:cNvPr id="0" name=""/>
        <dsp:cNvSpPr/>
      </dsp:nvSpPr>
      <dsp:spPr>
        <a:xfrm>
          <a:off x="4819259" y="1235893"/>
          <a:ext cx="2674813" cy="1069925"/>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Gerber </a:t>
          </a:r>
          <a:endParaRPr lang="en-US" sz="2800" kern="1200"/>
        </a:p>
      </dsp:txBody>
      <dsp:txXfrm>
        <a:off x="5354222" y="1235893"/>
        <a:ext cx="1604888" cy="1069925"/>
      </dsp:txXfrm>
    </dsp:sp>
    <dsp:sp modelId="{F256D9C5-8687-4108-813C-7F8382EDF495}">
      <dsp:nvSpPr>
        <dsp:cNvPr id="0" name=""/>
        <dsp:cNvSpPr/>
      </dsp:nvSpPr>
      <dsp:spPr>
        <a:xfrm>
          <a:off x="7226591" y="1235893"/>
          <a:ext cx="2674813" cy="1069925"/>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Tw Cen MT" panose="020B0602020104020603"/>
            </a:rPr>
            <a:t>Assembly and Test</a:t>
          </a:r>
        </a:p>
      </dsp:txBody>
      <dsp:txXfrm>
        <a:off x="7761554" y="1235893"/>
        <a:ext cx="1604888" cy="10699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08"/>
    </inkml:context>
    <inkml:brush xml:id="br0">
      <inkml:brushProperty name="width" value="0.1" units="cm"/>
      <inkml:brushProperty name="height" value="0.1" units="cm"/>
      <inkml:brushProperty name="color" value="#E71224"/>
    </inkml:brush>
  </inkml:definitions>
  <inkml:trace contextRef="#ctx0" brushRef="#br0">8731 14899 16383 0 0,'0'-5'0'0'0,"0"-6"0"0"0,0-7 0 0 0,5-9 0 0 0,6-11 0 0 0,2-2 0 0 0,3-6 0 0 0,4-3 0 0 0,3-9 0 0 0,-2 0 0 0 0,0 7 0 0 0,-3 1 0 0 0,0-1 0 0 0,-4-1 0 0 0,-3 4 0 0 0,1 4 0 0 0,3 6 0 0 0,0 4 0 0 0,1 2 0 0 0,-2-2 0 0 0,2 5 0 0 0,-2-4 0 0 0,-3 0 0 0 0,-4 1 0 0 0,2 0 0 0 0,0 2 0 0 0,-2-5 0 0 0,2 4 0 0 0,0 3 0 0 0,4-4 0 0 0,-1-2 0 0 0,3 1 0 0 0,-2 0 0 0 0,2-3 0 0 0,-1 0 0 0 0,-3 0 0 0 0,1 7 0 0 0,3 3 0 0 0,0 2 0 0 0,-3-1 0 0 0,1 5 0 0 0,4 0 0 0 0,-2-1 0 0 0,-3-2 0 0 0,-3-2 0 0 0,1 4 0 0 0,-1 5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7"/>
    </inkml:context>
    <inkml:brush xml:id="br0">
      <inkml:brushProperty name="width" value="0.1" units="cm"/>
      <inkml:brushProperty name="height" value="0.1" units="cm"/>
      <inkml:brushProperty name="color" value="#E71224"/>
    </inkml:brush>
  </inkml:definitions>
  <inkml:trace contextRef="#ctx0" brushRef="#br0">13296 7709 16383 0 0,'0'-5'0'0'0,"-4"-2"0"0"0,-8-4 0 0 0,-5 0 0 0 0,-1-4 0 0 0,-6 2 0 0 0,-5 2 0 0 0,-6-2 0 0 0,-3 2 0 0 0,1 2 0 0 0,1 4 0 0 0,2 1 0 0 0,3 2 0 0 0,0 2 0 0 0,2 0 0 0 0,1 0 0 0 0,-1 1 0 0 0,1-1 0 0 0,0 1 0 0 0,0-1 0 0 0,-1 0 0 0 0,1 5 0 0 0,-6 6 0 0 0,4 7 0 0 0,2 0 0 0 0,0 1 0 0 0,1 3 0 0 0,0 2 0 0 0,-1-2 0 0 0,0-1 0 0 0,0 1 0 0 0,5 7 0 0 0,1 3 0 0 0,-1 1 0 0 0,0 0 0 0 0,2-1 0 0 0,1 4 0 0 0,4 5 0 0 0,4 6 0 0 0,0 5 0 0 0,1-3 0 0 0,3-3 0 0 0,3-6 0 0 0,2 1 0 0 0,2-3 0 0 0,0-2 0 0 0,2-2 0 0 0,-1-3 0 0 0,1-1 0 0 0,-1-1 0 0 0,0 4 0 0 0,5 7 0 0 0,7 0 0 0 0,6 4 0 0 0,4-5 0 0 0,-1 0 0 0 0,1-2 0 0 0,1-2 0 0 0,2-8 0 0 0,1 3 0 0 0,6 0 0 0 0,-2 5 0 0 0,3 1 0 0 0,2-1 0 0 0,-2-5 0 0 0,0-4 0 0 0,-2-1 0 0 0,-1-1 0 0 0,5-3 0 0 0,5-1 0 0 0,1 1 0 0 0,4-3 0 0 0,-2-5 0 0 0,-3-4 0 0 0,2-4 0 0 0,-2-2 0 0 0,-3-3 0 0 0,3 0 0 0 0,-2-1 0 0 0,-1 0 0 0 0,2 0 0 0 0,-1 1 0 0 0,3-1 0 0 0,0 1 0 0 0,2 0 0 0 0,-1 0 0 0 0,-3 0 0 0 0,-3-5 0 0 0,-3-1 0 0 0,-2-5 0 0 0,-7-6 0 0 0,-2 1 0 0 0,0-2 0 0 0,1-8 0 0 0,2-4 0 0 0,1-2 0 0 0,-4-5 0 0 0,-6-7 0 0 0,-5 1 0 0 0,-4 1 0 0 0,-4 4 0 0 0,-3 3 0 0 0,0-2 0 0 0,-1 1 0 0 0,0 1 0 0 0,0 1 0 0 0,0 3 0 0 0,0 1 0 0 0,1-4 0 0 0,0-2 0 0 0,0 2 0 0 0,-5 1 0 0 0,-1-4 0 0 0,-5 5 0 0 0,-6-2 0 0 0,1 0 0 0 0,3 0 0 0 0,-6-3 0 0 0,-1-5 0 0 0,0 5 0 0 0,-3-2 0 0 0,-6-3 0 0 0,0-5 0 0 0,2 6 0 0 0,0 5 0 0 0,4 4 0 0 0,2 2 0 0 0,-1 2 0 0 0,4 0 0 0 0,0 5 0 0 0,-3 2 0 0 0,4 0 0 0 0,-1-2 0 0 0,-3 3 0 0 0,-1 5 0 0 0,1 0 0 0 0,1 3 0 0 0,3 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8"/>
    </inkml:context>
    <inkml:brush xml:id="br0">
      <inkml:brushProperty name="width" value="0.1" units="cm"/>
      <inkml:brushProperty name="height" value="0.1" units="cm"/>
      <inkml:brushProperty name="color" value="#E71224"/>
    </inkml:brush>
  </inkml:definitions>
  <inkml:trace contextRef="#ctx0" brushRef="#br0">3397 6810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4.439"/>
    </inkml:context>
    <inkml:brush xml:id="br0">
      <inkml:brushProperty name="width" value="0.1" units="cm"/>
      <inkml:brushProperty name="height" value="0.1" units="cm"/>
      <inkml:brushProperty name="color" value="#E71224"/>
    </inkml:brush>
  </inkml:definitions>
  <inkml:trace contextRef="#ctx0" brushRef="#br0">21695 11800 16383 0 0,'-15'0'0'0'0,"-9"0"0"0"0,-15 0 0 0 0,-16 0 0 0 0,-28 0 0 0 0,-19 0 0 0 0,-16 0 0 0 0,-4 0 0 0 0,-9 0 0 0 0,-2 0 0 0 0,2 0 0 0 0,9 5 0 0 0,20 1 0 0 0,17 0 0 0 0,19 4 0 0 0,16 5 0 0 0,11 0 0 0 0,8 2 0 0 0,3 3 0 0 0,3-1 0 0 0,5 0 0 0 0,1 7 0 0 0,-1 4 0 0 0,-2 1 0 0 0,3 6 0 0 0,-1 1 0 0 0,4-1 0 0 0,4-2 0 0 0,0 3 0 0 0,-4 10 0 0 0,2 6 0 0 0,2-2 0 0 0,-1-3 0 0 0,2-2 0 0 0,2 2 0 0 0,3-4 0 0 0,3-3 0 0 0,1-5 0 0 0,2-3 0 0 0,0-3 0 0 0,0 3 0 0 0,1 0 0 0 0,-1 0 0 0 0,1-1 0 0 0,-1-2 0 0 0,5 0 0 0 0,7-2 0 0 0,0 0 0 0 0,-1-1 0 0 0,3 1 0 0 0,-2 4 0 0 0,2-3 0 0 0,4-2 0 0 0,4-1 0 0 0,-3 0 0 0 0,-3 1 0 0 0,4-6 0 0 0,4 0 0 0 0,-2 0 0 0 0,0-4 0 0 0,-3 1 0 0 0,-1 1 0 0 0,2-2 0 0 0,7 0 0 0 0,4-3 0 0 0,6 2 0 0 0,12 1 0 0 0,12 4 0 0 0,5 2 0 0 0,6-2 0 0 0,1-1 0 0 0,-3 2 0 0 0,-3-4 0 0 0,-8-5 0 0 0,-5 1 0 0 0,3 1 0 0 0,2-1 0 0 0,6-3 0 0 0,-4-4 0 0 0,2 2 0 0 0,1-1 0 0 0,3-2 0 0 0,1-3 0 0 0,3-1 0 0 0,4-1 0 0 0,-1-2 0 0 0,-3 0 0 0 0,-5 0 0 0 0,2-1 0 0 0,4 1 0 0 0,-1 0 0 0 0,7 4 0 0 0,5 3 0 0 0,-7-1 0 0 0,-6-1 0 0 0,-1-2 0 0 0,-7 0 0 0 0,0-2 0 0 0,9-1 0 0 0,8 0 0 0 0,4 0 0 0 0,3 0 0 0 0,-4 0 0 0 0,0-1 0 0 0,-1 1 0 0 0,2 0 0 0 0,-5 0 0 0 0,0 0 0 0 0,-4 0 0 0 0,0 0 0 0 0,2 0 0 0 0,3 0 0 0 0,2 0 0 0 0,2 0 0 0 0,7 0 0 0 0,-3 0 0 0 0,4 0 0 0 0,5 0 0 0 0,12-5 0 0 0,-4-1 0 0 0,5-5 0 0 0,-1-1 0 0 0,-5 3 0 0 0,-5 1 0 0 0,-9 4 0 0 0,4-4 0 0 0,6 0 0 0 0,5 2 0 0 0,5 1 0 0 0,3 2 0 0 0,2 2 0 0 0,-3 0 0 0 0,-7 1 0 0 0,-6 0 0 0 0,-5 0 0 0 0,-4 1 0 0 0,-3-1 0 0 0,0 0 0 0 0,-2 0 0 0 0,1 0 0 0 0,0 0 0 0 0,0 0 0 0 0,-5 0 0 0 0,-1 0 0 0 0,-9-5 0 0 0,-7-1 0 0 0,0 0 0 0 0,5-4 0 0 0,0 0 0 0 0,3 2 0 0 0,9-3 0 0 0,-5 0 0 0 0,6-2 0 0 0,-3 0 0 0 0,1 4 0 0 0,-4 2 0 0 0,1 2 0 0 0,-9-2 0 0 0,0 0 0 0 0,-7 1 0 0 0,-4 1 0 0 0,-2 2 0 0 0,-5 2 0 0 0,-2 0 0 0 0,-3 1 0 0 0,-4 0 0 0 0,-5 0 0 0 0,7 1 0 0 0,1-1 0 0 0,3 0 0 0 0,8 0 0 0 0,9 0 0 0 0,9 0 0 0 0,2 0 0 0 0,-7 0 0 0 0,-5 0 0 0 0,2 0 0 0 0,-1 0 0 0 0,-1 0 0 0 0,-2 0 0 0 0,-5 0 0 0 0,-8-5 0 0 0,-7-1 0 0 0,0 0 0 0 0,-3 1 0 0 0,3 1 0 0 0,-1 2 0 0 0,-2 1 0 0 0,2 0 0 0 0,0 1 0 0 0,2 1 0 0 0,5-6 0 0 0,-2-1 0 0 0,3 0 0 0 0,-3 1 0 0 0,-3 2 0 0 0,-5 0 0 0 0,-2 2 0 0 0,-4-4 0 0 0,0-6 0 0 0,-2-7 0 0 0,0-4 0 0 0,0-4 0 0 0,0-2 0 0 0,0-1 0 0 0,-5-5 0 0 0,-1-8 0 0 0,0 0 0 0 0,2-3 0 0 0,-4 1 0 0 0,-5 3 0 0 0,-5 4 0 0 0,-4 3 0 0 0,-3 3 0 0 0,-3-4 0 0 0,0 0 0 0 0,-1-4 0 0 0,0 0 0 0 0,-5 6 0 0 0,-6 0 0 0 0,-1-1 0 0 0,-3 2 0 0 0,-4 6 0 0 0,-4 2 0 0 0,-1 1 0 0 0,2-1 0 0 0,1 4 0 0 0,-1 0 0 0 0,-2 4 0 0 0,4-1 0 0 0,1-1 0 0 0,-2 1 0 0 0,-1-1 0 0 0,-2 3 0 0 0,-2-1 0 0 0,-5 2 0 0 0,-3 4 0 0 0,0-2 0 0 0,-4 1 0 0 0,-5 3 0 0 0,-4 3 0 0 0,-5-3 0 0 0,3-5 0 0 0,-6 0 0 0 0,-7 2 0 0 0,-17-2 0 0 0,-10-4 0 0 0,-4 2 0 0 0,-6 2 0 0 0,0 0 0 0 0,2 1 0 0 0,4 3 0 0 0,12 3 0 0 0,6 2 0 0 0,1-2 0 0 0,3-1 0 0 0,0 1 0 0 0,3 2 0 0 0,-3 1 0 0 0,7 1 0 0 0,0 1 0 0 0,1 1 0 0 0,-3 0 0 0 0,-10 0 0 0 0,-21 1 0 0 0,-17-1 0 0 0,-20 0 0 0 0,-39 0 0 0 0,-25 0 0 0 0,-17-4 0 0 0,-1-3 0 0 0,17 1 0 0 0,23 1 0 0 0,22 1 0 0 0,23-7 0 0 0,19-4 0 0 0,14 3 0 0 0,15 2 0 0 0,6 3 0 0 0,7 3 0 0 0,11 2 0 0 0,6 1 0 0 0,-3 1 0 0 0,-6 1 0 0 0,3-1 0 0 0,-3 1 0 0 0,-5-1 0 0 0,-16 0 0 0 0,-18-9 0 0 0,-1-4 0 0 0,3 1 0 0 0,-2 2 0 0 0,2 3 0 0 0,9 2 0 0 0,4 3 0 0 0,3 1 0 0 0,2-4 0 0 0,4-1 0 0 0,1 0 0 0 0,4 2 0 0 0,0-4 0 0 0,2 0 0 0 0,4-4 0 0 0,-1 0 0 0 0,-4 2 0 0 0,0 3 0 0 0,-1 3 0 0 0,1 1 0 0 0,3 2 0 0 0,9 1 0 0 0,5 1 0 0 0,-3-6 0 0 0,-1-1 0 0 0,-1 1 0 0 0,5 0 0 0 0,8-3 0 0 0,6-1 0 0 0,6 2 0 0 0,3-3 0 0 0,3 0 0 0 0,1 1 0 0 0,1 3 0 0 0,0 3 0 0 0,-1 1 0 0 0,-4 1 0 0 0,-3-4 0 0 0,1-1 0 0 0,0 0 0 0 0,2 1 0 0 0,1 2 0 0 0,6-3 0 0 0,3-2 0 0 0,-1 2 0 0 0,0 1 0 0 0,-2 1 0 0 0,-1 2 0 0 0,-1 1 0 0 0,-1 1 0 0 0,-1 0 0 0 0,0 1 0 0 0,0-1 0 0 0,1 0 0 0 0,-1 0 0 0 0,0 1 0 0 0,-5-1 0 0 0,-6 0 0 0 0,-1 0 0 0 0,1 0 0 0 0,3 0 0 0 0,3 0 0 0 0,2 0 0 0 0,2 0 0 0 0,-4 0 0 0 0,-1 0 0 0 0,6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4.455"/>
    </inkml:context>
    <inkml:brush xml:id="br0">
      <inkml:brushProperty name="width" value="0.1" units="cm"/>
      <inkml:brushProperty name="height" value="0.1" units="cm"/>
      <inkml:brushProperty name="color" value="#E71224"/>
    </inkml:brush>
  </inkml:definitions>
  <inkml:trace contextRef="#ctx0" brushRef="#br0">27525 7468 16383 0 0,'0'-5'0'0'0,"-5"-1"0"0"0,-6 0 0 0 0,-6-4 0 0 0,-6 0 0 0 0,-3 2 0 0 0,-2-3 0 0 0,-2 0 0 0 0,1 3 0 0 0,-1 2 0 0 0,0 2 0 0 0,1 2 0 0 0,0 1 0 0 0,0 1 0 0 0,0 1 0 0 0,0-1 0 0 0,1 1 0 0 0,-1-1 0 0 0,6 5 0 0 0,1 2 0 0 0,4 4 0 0 0,1 0 0 0 0,-2 4 0 0 0,2 3 0 0 0,0 5 0 0 0,-3-3 0 0 0,3 1 0 0 0,-2-4 0 0 0,4 1 0 0 0,-2 1 0 0 0,3 3 0 0 0,-1-2 0 0 0,1 0 0 0 0,-1 2 0 0 0,2 1 0 0 0,-2-2 0 0 0,2-1 0 0 0,-2 2 0 0 0,-4-4 0 0 0,3 1 0 0 0,-2 2 0 0 0,2 2 0 0 0,0 2 0 0 0,1 1 0 0 0,5 2 0 0 0,3 1 0 0 0,3 4 0 0 0,11 8 0 0 0,16 5 0 0 0,12 6 0 0 0,11 3 0 0 0,6-3 0 0 0,5-10 0 0 0,3-8 0 0 0,-5-4 0 0 0,-7-3 0 0 0,-6-6 0 0 0,-1-6 0 0 0,-2-6 0 0 0,1 1 0 0 0,0-2 0 0 0,2-2 0 0 0,4 2 0 0 0,-2 1 0 0 0,3-2 0 0 0,-3-2 0 0 0,-4-1 0 0 0,-3-2 0 0 0,-4-2 0 0 0,-2 1 0 0 0,-2-2 0 0 0,0 1 0 0 0,-2 0 0 0 0,1-1 0 0 0,0 1 0 0 0,0 0 0 0 0,1 0 0 0 0,-1 0 0 0 0,0 0 0 0 0,-4-5 0 0 0,-7-6 0 0 0,-5-12 0 0 0,-6-6 0 0 0,-4-8 0 0 0,-1-7 0 0 0,-7-7 0 0 0,-2-3 0 0 0,1 2 0 0 0,-4 10 0 0 0,0 7 0 0 0,3 5 0 0 0,-4 2 0 0 0,-3 2 0 0 0,0 0 0 0 0,3-1 0 0 0,-2 0 0 0 0,-2 0 0 0 0,0-1 0 0 0,-1 4 0 0 0,-3 2 0 0 0,-3 4 0 0 0,3 1 0 0 0,-1 3 0 0 0,-1 4 0 0 0,3-2 0 0 0,0 2 0 0 0,3-2 0 0 0,0 0 0 0 0,2-2 0 0 0,-1 1 0 0 0,-3 3 0 0 0,-4 3 0 0 0,3-2 0 0 0,-1 1 0 0 0,3-4 0 0 0,0 0 0 0 0,-2-2 0 0 0,1-4 0 0 0,0 2 0 0 0,3 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4.456"/>
    </inkml:context>
    <inkml:brush xml:id="br0">
      <inkml:brushProperty name="width" value="0.1" units="cm"/>
      <inkml:brushProperty name="height" value="0.1" units="cm"/>
      <inkml:brushProperty name="color" value="#E71224"/>
    </inkml:brush>
  </inkml:definitions>
  <inkml:trace contextRef="#ctx0" brushRef="#br0">26892 8229 16383 0 0,'-10'9'0'0'0,"-12"19"0"0"0,-13 18 0 0 0,-10 17 0 0 0,-12 11 0 0 0,-6 18 0 0 0,-7 8 0 0 0,-1-3 0 0 0,2-4 0 0 0,7-13 0 0 0,10-15 0 0 0,9-14 0 0 0,6-10 0 0 0,10-8 0 0 0,10-4 0 0 0,2-7 0 0 0,0-3 0 0 0,1 5 0 0 0,-1 4 0 0 0,2 2 0 0 0,3 0 0 0 0,3 0 0 0 0,-2 1 0 0 0,1-2 0 0 0,1 1 0 0 0,3-1 0 0 0,-4 0 0 0 0,0-6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4.457"/>
    </inkml:context>
    <inkml:brush xml:id="br0">
      <inkml:brushProperty name="width" value="0.1" units="cm"/>
      <inkml:brushProperty name="height" value="0.1" units="cm"/>
      <inkml:brushProperty name="color" value="#E71224"/>
    </inkml:brush>
  </inkml:definitions>
  <inkml:trace contextRef="#ctx0" brushRef="#br0">26448 8080 16383 0 0,'5'0'0'0'0,"6"0"0"0"0,2 5 0 0 0,7 7 0 0 0,7 5 0 0 0,7 10 0 0 0,8 11 0 0 0,7 7 0 0 0,4 7 0 0 0,4-1 0 0 0,1 1 0 0 0,-9-4 0 0 0,-4-5 0 0 0,-3 0 0 0 0,0-3 0 0 0,-3-8 0 0 0,-2-9 0 0 0,-8-4 0 0 0,-3-5 0 0 0,-7-1 0 0 0,-17-1 0 0 0,-12-4 0 0 0,-6-3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4.458"/>
    </inkml:context>
    <inkml:brush xml:id="br0">
      <inkml:brushProperty name="width" value="0.1" units="cm"/>
      <inkml:brushProperty name="height" value="0.1" units="cm"/>
      <inkml:brushProperty name="color" value="#E71224"/>
    </inkml:brush>
  </inkml:definitions>
  <inkml:trace contextRef="#ctx0" brushRef="#br0">26511 8157 16383 0 0,'10'0'0'0'0,"8"0"0"0"0,10 0 0 0 0,6 0 0 0 0,7 0 0 0 0,1 0 0 0 0,-2-5 0 0 0,-3-1 0 0 0,-2 0 0 0 0,-3 1 0 0 0,-2 1 0 0 0,-1 2 0 0 0,0 1 0 0 0,-1 0 0 0 0,-5-3 0 0 0,-1-3 0 0 0,0 1 0 0 0,1 2 0 0 0,-3 10 0 0 0,-5 15 0 0 0,-5 8 0 0 0,-4 9 0 0 0,-4 3 0 0 0,-1 4 0 0 0,-2 0 0 0 0,1-4 0 0 0,-1-3 0 0 0,0-4 0 0 0,-5-7 0 0 0,-1-4 0 0 0,1 0 0 0 0,-4 0 0 0 0,0 1 0 0 0,-3-3 0 0 0,0-1 0 0 0,3 2 0 0 0,3-4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22.815"/>
    </inkml:context>
    <inkml:brush xml:id="br0">
      <inkml:brushProperty name="width" value="0.1" units="cm"/>
      <inkml:brushProperty name="height" value="0.1" units="cm"/>
      <inkml:brushProperty name="color" value="#E71224"/>
    </inkml:brush>
  </inkml:definitions>
  <inkml:trace contextRef="#ctx0" brushRef="#br0">10806 8313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09"/>
    </inkml:context>
    <inkml:brush xml:id="br0">
      <inkml:brushProperty name="width" value="0.1" units="cm"/>
      <inkml:brushProperty name="height" value="0.1" units="cm"/>
      <inkml:brushProperty name="color" value="#E71224"/>
    </inkml:brush>
  </inkml:definitions>
  <inkml:trace contextRef="#ctx0" brushRef="#br0">8562 14176 16383 0 0,'5'0'0'0'0,"6"0"0"0"0,7 0 0 0 0,4 0 0 0 0,4 5 0 0 0,2 7 0 0 0,2 0 0 0 0,0-1 0 0 0,-6 3 0 0 0,0-2 0 0 0,-1-3 0 0 0,1 3 0 0 0,1 3 0 0 0,2 0 0 0 0,-5 2 0 0 0,0-3 0 0 0,0-2 0 0 0,-3 1 0 0 0,0-2 0 0 0,-3 2 0 0 0,0-1 0 0 0,-2 2 0 0 0,1-1 0 0 0,-2-2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0"/>
    </inkml:context>
    <inkml:brush xml:id="br0">
      <inkml:brushProperty name="width" value="0.1" units="cm"/>
      <inkml:brushProperty name="height" value="0.1" units="cm"/>
      <inkml:brushProperty name="color" value="#E71224"/>
    </inkml:brush>
  </inkml:definitions>
  <inkml:trace contextRef="#ctx0" brushRef="#br0">8520 14115 16383 0 0,'0'-5'0'0'0,"0"3"0"0"0,0 7 0 0 0,0 13 0 0 0,0 7 0 0 0,0 5 0 0 0,0 7 0 0 0,0 2 0 0 0,0-1 0 0 0,0-2 0 0 0,0-2 0 0 0,0-2 0 0 0,0-2 0 0 0,0-1 0 0 0,0 0 0 0 0,0-1 0 0 0,0 0 0 0 0,0 1 0 0 0,0-1 0 0 0,4-5 0 0 0,8-5 0 0 0,5-7 0 0 0,6-5 0 0 0,3-4 0 0 0,2-1 0 0 0,-4-7 0 0 0,0-2 0 0 0,-5-4 0 0 0,-1 0 0 0 0,2 1 0 0 0,-3-1 0 0 0,0 0 0 0 0,3 3 0 0 0,3-2 0 0 0,1 1 0 0 0,-2-3 0 0 0,0 1 0 0 0,0 2 0 0 0,-3-1 0 0 0,0 0 0 0 0,2 3 0 0 0,-3-3 0 0 0,0-4 0 0 0,-2-4 0 0 0,0-4 0 0 0,-2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1"/>
    </inkml:context>
    <inkml:brush xml:id="br0">
      <inkml:brushProperty name="width" value="0.1" units="cm"/>
      <inkml:brushProperty name="height" value="0.1" units="cm"/>
      <inkml:brushProperty name="color" value="#E71224"/>
    </inkml:brush>
  </inkml:definitions>
  <inkml:trace contextRef="#ctx0" brushRef="#br0">9599 12187 16383 0 0,'0'9'0'0'0,"0"14"0"0"0,0 12 0 0 0,0 5 0 0 0,0 1 0 0 0,0-2 0 0 0,0-3 0 0 0,0-2 0 0 0,0-3 0 0 0,0-1 0 0 0,0-1 0 0 0,0-1 0 0 0,0 0 0 0 0,0 1 0 0 0,0-1 0 0 0,0 0 0 0 0,0-5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2"/>
    </inkml:context>
    <inkml:brush xml:id="br0">
      <inkml:brushProperty name="width" value="0.1" units="cm"/>
      <inkml:brushProperty name="height" value="0.1" units="cm"/>
      <inkml:brushProperty name="color" value="#E71224"/>
    </inkml:brush>
  </inkml:definitions>
  <inkml:trace contextRef="#ctx0" brushRef="#br0">9725 11969 16383 0 0,'0'-4'0'0'0,"0"-8"0"0"0,-5 0 0 0 0,-7 0 0 0 0,-5 4 0 0 0,-6 2 0 0 0,-3 3 0 0 0,-2 1 0 0 0,-1 2 0 0 0,-1 0 0 0 0,0 0 0 0 0,1 1 0 0 0,4 4 0 0 0,2 2 0 0 0,6 4 0 0 0,-1 1 0 0 0,4 3 0 0 0,-1-2 0 0 0,3 3 0 0 0,2 3 0 0 0,4 3 0 0 0,2 3 0 0 0,2 2 0 0 0,2 1 0 0 0,-5 1 0 0 0,-1 0 0 0 0,1 0 0 0 0,1 1 0 0 0,0-1 0 0 0,2 0 0 0 0,1-1 0 0 0,1 1 0 0 0,0 0 0 0 0,0-1 0 0 0,1 1 0 0 0,-1-1 0 0 0,0 1 0 0 0,0 0 0 0 0,0 4 0 0 0,0 2 0 0 0,0 0 0 0 0,0-2 0 0 0,5 0 0 0 0,2-3 0 0 0,-1 0 0 0 0,4-6 0 0 0,0-2 0 0 0,3-4 0 0 0,-1-1 0 0 0,-1 1 0 0 0,1 4 0 0 0,3-4 0 0 0,5-3 0 0 0,4-5 0 0 0,-3 1 0 0 0,0 3 0 0 0,2 4 0 0 0,6 4 0 0 0,3-1 0 0 0,7 0 0 0 0,0-4 0 0 0,-1-4 0 0 0,-2-5 0 0 0,-2-3 0 0 0,-3-3 0 0 0,-1-2 0 0 0,-1 0 0 0 0,0-1 0 0 0,-1-5 0 0 0,0-6 0 0 0,-4-6 0 0 0,-3 0 0 0 0,2-2 0 0 0,-5-2 0 0 0,1 3 0 0 0,-4-1 0 0 0,1-2 0 0 0,-2-1 0 0 0,1-2 0 0 0,-2-2 0 0 0,2 4 0 0 0,-2 1 0 0 0,-3-1 0 0 0,-3-1 0 0 0,-3-1 0 0 0,-2-2 0 0 0,-2-1 0 0 0,0 0 0 0 0,-1-1 0 0 0,1 0 0 0 0,-1-4 0 0 0,-4-3 0 0 0,-7-4 0 0 0,-1 0 0 0 0,2 2 0 0 0,-2 7 0 0 0,1 4 0 0 0,-3 7 0 0 0,2 1 0 0 0,-2 0 0 0 0,-3 3 0 0 0,1-1 0 0 0,-1-2 0 0 0,-3-3 0 0 0,-2-3 0 0 0,-2 4 0 0 0,-2-1 0 0 0,-1 5 0 0 0,-1-1 0 0 0,5-1 0 0 0,1 2 0 0 0,0 4 0 0 0,-1-1 0 0 0,-1 3 0 0 0,-1 2 0 0 0,-2 3 0 0 0,5-2 0 0 0,1 0 0 0 0,4 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3"/>
    </inkml:context>
    <inkml:brush xml:id="br0">
      <inkml:brushProperty name="width" value="0.1" units="cm"/>
      <inkml:brushProperty name="height" value="0.1" units="cm"/>
      <inkml:brushProperty name="color" value="#E71224"/>
    </inkml:brush>
  </inkml:definitions>
  <inkml:trace contextRef="#ctx0" brushRef="#br0">15177 6324 16383 0 0,'-5'4'0'0'0,"-6"13"0"0"0,-17 16 0 0 0,-12 23 0 0 0,-9 2 0 0 0,-7 1 0 0 0,-3 9 0 0 0,-1-1 0 0 0,-1 7 0 0 0,1 0 0 0 0,1-11 0 0 0,5-8 0 0 0,3 2 0 0 0,0 1 0 0 0,3-5 0 0 0,6-1 0 0 0,0 0 0 0 0,2 0 0 0 0,8-2 0 0 0,4-11 0 0 0,3-2 0 0 0,-5-3 0 0 0,3-1 0 0 0,2-3 0 0 0,-1-5 0 0 0,5-3 0 0 0,1 5 0 0 0,-2 3 0 0 0,-1 0 0 0 0,-1 6 0 0 0,-3 1 0 0 0,5 0 0 0 0,0-8 0 0 0,4-2 0 0 0,1-2 0 0 0,-3 0 0 0 0,3 0 0 0 0,0 1 0 0 0,-3 2 0 0 0,-3-1 0 0 0,3 2 0 0 0,0-6 0 0 0,3-1 0 0 0,0 1 0 0 0,3 1 0 0 0,-2-4 0 0 0,-2-5 0 0 0,1 0 0 0 0,5 2 0 0 0,-2-1 0 0 0,2 0 0 0 0,3-1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4"/>
    </inkml:context>
    <inkml:brush xml:id="br0">
      <inkml:brushProperty name="width" value="0.1" units="cm"/>
      <inkml:brushProperty name="height" value="0.1" units="cm"/>
      <inkml:brushProperty name="color" value="#E71224"/>
    </inkml:brush>
  </inkml:definitions>
  <inkml:trace contextRef="#ctx0" brushRef="#br0">14425 6281 16383 0 0,'5'5'0'0'0,"6"6"0"0"0,7 7 0 0 0,4 9 0 0 0,4 1 0 0 0,-2 5 0 0 0,-6 1 0 0 0,-1 6 0 0 0,-3 0 0 0 0,0 3 0 0 0,4-6 0 0 0,-2 1 0 0 0,1-1 0 0 0,3-8 0 0 0,-2-2 0 0 0,-5-3 0 0 0,-3 1 0 0 0,0-5 0 0 0,-1 0 0 0 0,3-4 0 0 0,0 0 0 0 0,1-2 0 0 0,0 1 0 0 0,-3-2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5"/>
    </inkml:context>
    <inkml:brush xml:id="br0">
      <inkml:brushProperty name="width" value="0.1" units="cm"/>
      <inkml:brushProperty name="height" value="0.1" units="cm"/>
      <inkml:brushProperty name="color" value="#E71224"/>
    </inkml:brush>
  </inkml:definitions>
  <inkml:trace contextRef="#ctx0" brushRef="#br0">14362 6233 16383 0 0,'4'0'0'0'0,"8"0"0"0"0,5 0 0 0 0,6 0 0 0 0,3 0 0 0 0,2 0 0 0 0,1 0 0 0 0,1 0 0 0 0,0 0 0 0 0,0-5 0 0 0,-1-1 0 0 0,0-1 0 0 0,0 3 0 0 0,0 0 0 0 0,-6-3 0 0 0,0-1 0 0 0,-1 2 0 0 0,2 1 0 0 0,1 1 0 0 0,1 2 0 0 0,1 1 0 0 0,2 1 0 0 0,-1 0 0 0 0,1 1 0 0 0,-5 4 0 0 0,-11 7 0 0 0,-9 5 0 0 0,-3 6 0 0 0,-9 3 0 0 0,-6 2 0 0 0,-6 2 0 0 0,0-1 0 0 0,-2 6 0 0 0,-1 1 0 0 0,3 5 0 0 0,0-1 0 0 0,3-1 0 0 0,0-3 0 0 0,3-3 0 0 0,4-2 0 0 0,-2-1 0 0 0,2-1 0 0 0,2-1 0 0 0,3 0 0 0 0,-3-5 0 0 0,0-1 0 0 0,-4-5 0 0 0,1 0 0 0 0,2-3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22:36:12.416"/>
    </inkml:context>
    <inkml:brush xml:id="br0">
      <inkml:brushProperty name="width" value="0.1" units="cm"/>
      <inkml:brushProperty name="height" value="0.1" units="cm"/>
      <inkml:brushProperty name="color" value="#E71224"/>
    </inkml:brush>
  </inkml:definitions>
  <inkml:trace contextRef="#ctx0" brushRef="#br0">12849 7996 16383 0 0,'9'0'0'0'0,"14"0"0"0"0,7 0 0 0 0,4 0 0 0 0,5 0 0 0 0,1 0 0 0 0,-1 5 0 0 0,-2 6 0 0 0,2 2 0 0 0,-1-2 0 0 0,-7 2 0 0 0,-3-1 0 0 0,-8 3 0 0 0,-5 3 0 0 0,-7 3 0 0 0,-4 8 0 0 0,-3 5 0 0 0,-2 0 0 0 0,0 0 0 0 0,0-1 0 0 0,-5 3 0 0 0,-7-4 0 0 0,-5-3 0 0 0,-5-1 0 0 0,2-1 0 0 0,-1 0 0 0 0,-1-4 0 0 0,-2-7 0 0 0,-1-1 0 0 0,-1 2 0 0 0,-1-2 0 0 0,4 2 0 0 0,1-3 0 0 0,1-3 0 0 0,-7-4 0 0 0,-3 2 0 0 0,-1-1 0 0 0,6 4 0 0 0,1-1 0 0 0,2-2 0 0 0,-1 3 0 0 0,-1-2 0 0 0,4 3 0 0 0,11 0 0 0 0,12-4 0 0 0,10 3 0 0 0,9-1 0 0 0,10-3 0 0 0,6-2 0 0 0,5-3 0 0 0,2-1 0 0 0,-3-1 0 0 0,-2-1 0 0 0,-4-1 0 0 0,-2 1 0 0 0,-2-1 0 0 0,-1 1 0 0 0,0 0 0 0 0,-1-1 0 0 0,0 1 0 0 0,0 0 0 0 0,0 0 0 0 0,0 0 0 0 0,1 0 0 0 0,-1 0 0 0 0,-4-4 0 0 0,-7-8 0 0 0,-10 0 0 0 0,-8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57B38-1A01-4ADC-AA8C-E52051AB131A}" type="datetimeFigureOut">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F09E3-298D-44C4-BE13-C15EC033FED4}" type="slidenum">
              <a:t>‹#›</a:t>
            </a:fld>
            <a:endParaRPr lang="en-US"/>
          </a:p>
        </p:txBody>
      </p:sp>
    </p:spTree>
    <p:extLst>
      <p:ext uri="{BB962C8B-B14F-4D97-AF65-F5344CB8AC3E}">
        <p14:creationId xmlns:p14="http://schemas.microsoft.com/office/powerpoint/2010/main" val="95215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FCF09E3-298D-44C4-BE13-C15EC033FED4}" type="slidenum">
              <a:t>2</a:t>
            </a:fld>
            <a:endParaRPr lang="en-US"/>
          </a:p>
        </p:txBody>
      </p:sp>
    </p:spTree>
    <p:extLst>
      <p:ext uri="{BB962C8B-B14F-4D97-AF65-F5344CB8AC3E}">
        <p14:creationId xmlns:p14="http://schemas.microsoft.com/office/powerpoint/2010/main" val="323389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PCBs are built from alternating layers of conductive copper with layers of electrically insulating material. Conductive features on printed circuit boards include copper traces, pads, and conductive planes. The mechanical structure is made up of the insulating material laminated between the layers of conductors. The overall structure is plated and covered with a non-conductive solder mask, and silk screen is printed on top of the solder mask to provide a legend for electronic components. After these fabrication steps are completed, the bare board is sent into printed circuit board assembly, where components are soldered to the board and the PCBA can be tested</a:t>
            </a:r>
          </a:p>
        </p:txBody>
      </p:sp>
      <p:sp>
        <p:nvSpPr>
          <p:cNvPr id="4" name="Slide Number Placeholder 3"/>
          <p:cNvSpPr>
            <a:spLocks noGrp="1"/>
          </p:cNvSpPr>
          <p:nvPr>
            <p:ph type="sldNum" sz="quarter" idx="5"/>
          </p:nvPr>
        </p:nvSpPr>
        <p:spPr/>
        <p:txBody>
          <a:bodyPr/>
          <a:lstStyle/>
          <a:p>
            <a:fld id="{DFCF09E3-298D-44C4-BE13-C15EC033FED4}" type="slidenum">
              <a:t>4</a:t>
            </a:fld>
            <a:endParaRPr lang="en-US"/>
          </a:p>
        </p:txBody>
      </p:sp>
    </p:spTree>
    <p:extLst>
      <p:ext uri="{BB962C8B-B14F-4D97-AF65-F5344CB8AC3E}">
        <p14:creationId xmlns:p14="http://schemas.microsoft.com/office/powerpoint/2010/main" val="367979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Technically the most optimal layout is to have the resistors on power plane and diodes on </a:t>
            </a:r>
            <a:r>
              <a:rPr lang="en-US" dirty="0" err="1">
                <a:cs typeface="Calibri"/>
              </a:rPr>
              <a:t>gnd</a:t>
            </a:r>
            <a:r>
              <a:rPr lang="en-US" dirty="0">
                <a:cs typeface="Calibri"/>
              </a:rPr>
              <a:t> cause of planes (resistors on top plane with PWR, diodes on bottom plane with GND).</a:t>
            </a:r>
          </a:p>
        </p:txBody>
      </p:sp>
      <p:sp>
        <p:nvSpPr>
          <p:cNvPr id="4" name="Slide Number Placeholder 3"/>
          <p:cNvSpPr>
            <a:spLocks noGrp="1"/>
          </p:cNvSpPr>
          <p:nvPr>
            <p:ph type="sldNum" sz="quarter" idx="5"/>
          </p:nvPr>
        </p:nvSpPr>
        <p:spPr/>
        <p:txBody>
          <a:bodyPr/>
          <a:lstStyle/>
          <a:p>
            <a:fld id="{DFCF09E3-298D-44C4-BE13-C15EC033FED4}" type="slidenum">
              <a:rPr lang="en-US"/>
              <a:t>28</a:t>
            </a:fld>
            <a:endParaRPr lang="en-US"/>
          </a:p>
        </p:txBody>
      </p:sp>
    </p:spTree>
    <p:extLst>
      <p:ext uri="{BB962C8B-B14F-4D97-AF65-F5344CB8AC3E}">
        <p14:creationId xmlns:p14="http://schemas.microsoft.com/office/powerpoint/2010/main" val="3855050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D7806CC4-6BBD-442D-8CBF-30379E472227}" type="datetimeFigureOut">
              <a:rPr lang="en-US" smtClean="0"/>
              <a:t>3/15/2025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81833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222281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952977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8031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280078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806CC4-6BBD-442D-8CBF-30379E472227}" type="datetimeFigureOut">
              <a:rPr lang="en-US" smtClean="0"/>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133754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806CC4-6BBD-442D-8CBF-30379E472227}" type="datetimeFigureOut">
              <a:rPr lang="en-US" smtClean="0"/>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2376820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806CC4-6BBD-442D-8CBF-30379E472227}"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785270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806CC4-6BBD-442D-8CBF-30379E472227}"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167286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806CC4-6BBD-442D-8CBF-30379E472227}"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4276106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806CC4-6BBD-442D-8CBF-30379E472227}"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77935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5571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06CC4-6BBD-442D-8CBF-30379E472227}" type="datetimeFigureOut">
              <a:rPr lang="en-US" smtClean="0"/>
              <a:t>3/15/2025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117645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806CC4-6BBD-442D-8CBF-30379E472227}" type="datetimeFigureOut">
              <a:rPr lang="en-US" smtClean="0"/>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237016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06CC4-6BBD-442D-8CBF-30379E472227}" type="datetimeFigureOut">
              <a:rPr lang="en-US" smtClean="0"/>
              <a:t>3/15/2025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151341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100130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806CC4-6BBD-442D-8CBF-30379E472227}"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4D2A-95D4-498B-B440-AAEEE6C04206}" type="slidenum">
              <a:rPr lang="en-US" smtClean="0"/>
              <a:t>‹#›</a:t>
            </a:fld>
            <a:endParaRPr lang="en-US"/>
          </a:p>
        </p:txBody>
      </p:sp>
    </p:spTree>
    <p:extLst>
      <p:ext uri="{BB962C8B-B14F-4D97-AF65-F5344CB8AC3E}">
        <p14:creationId xmlns:p14="http://schemas.microsoft.com/office/powerpoint/2010/main" val="332686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7806CC4-6BBD-442D-8CBF-30379E472227}" type="datetimeFigureOut">
              <a:rPr lang="en-US" smtClean="0"/>
              <a:t>3/15/2025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6E4D2A-95D4-498B-B440-AAEEE6C04206}" type="slidenum">
              <a:rPr lang="en-US" smtClean="0"/>
              <a:t>‹#›</a:t>
            </a:fld>
            <a:endParaRPr lang="en-US"/>
          </a:p>
        </p:txBody>
      </p:sp>
    </p:spTree>
    <p:extLst>
      <p:ext uri="{BB962C8B-B14F-4D97-AF65-F5344CB8AC3E}">
        <p14:creationId xmlns:p14="http://schemas.microsoft.com/office/powerpoint/2010/main" val="59822366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Z2LgmIGE2n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6.xml"/><Relationship Id="rId18" Type="http://schemas.openxmlformats.org/officeDocument/2006/relationships/image" Target="../media/image4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43.png"/><Relationship Id="rId17" Type="http://schemas.openxmlformats.org/officeDocument/2006/relationships/customXml" Target="../ink/ink8.xml"/><Relationship Id="rId2" Type="http://schemas.openxmlformats.org/officeDocument/2006/relationships/image" Target="../media/image38.png"/><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5.xml"/><Relationship Id="rId24" Type="http://schemas.openxmlformats.org/officeDocument/2006/relationships/image" Target="../media/image49.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42.png"/><Relationship Id="rId19" Type="http://schemas.openxmlformats.org/officeDocument/2006/relationships/customXml" Target="../ink/ink9.xml"/><Relationship Id="rId4" Type="http://schemas.openxmlformats.org/officeDocument/2006/relationships/image" Target="../media/image39.png"/><Relationship Id="rId9" Type="http://schemas.openxmlformats.org/officeDocument/2006/relationships/customXml" Target="../ink/ink4.xml"/><Relationship Id="rId14" Type="http://schemas.openxmlformats.org/officeDocument/2006/relationships/image" Target="../media/image44.png"/><Relationship Id="rId22"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1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17.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jlcpcb.com/capabilities/pcb-capabilitie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jlcpcb.com/help/article/How-to-export-Altium-PCB-to-gerber-file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cart.jlcpcb.com/quote?orderType=1&amp;stencilLayer=2&amp;stencilWidth=100&amp;stencilLength=100&amp;stencilCounts=5&amp;spm=Jlcpcb.Homepage.1010"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forms.office.com/r/9bk97NDGm4"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2C6F-D7EF-CD4E-936D-30A53AD741C6}"/>
              </a:ext>
            </a:extLst>
          </p:cNvPr>
          <p:cNvSpPr>
            <a:spLocks noGrp="1"/>
          </p:cNvSpPr>
          <p:nvPr>
            <p:ph type="ctrTitle"/>
          </p:nvPr>
        </p:nvSpPr>
        <p:spPr/>
        <p:txBody>
          <a:bodyPr/>
          <a:lstStyle/>
          <a:p>
            <a:r>
              <a:rPr lang="en-US"/>
              <a:t>PCB LAB Workshop 1: General + Schematic </a:t>
            </a:r>
          </a:p>
        </p:txBody>
      </p:sp>
      <p:sp>
        <p:nvSpPr>
          <p:cNvPr id="3" name="Subtitle 2">
            <a:extLst>
              <a:ext uri="{FF2B5EF4-FFF2-40B4-BE49-F238E27FC236}">
                <a16:creationId xmlns:a16="http://schemas.microsoft.com/office/drawing/2014/main" id="{6FDAC380-C35D-A0DB-0D3C-2C42A2170A33}"/>
              </a:ext>
            </a:extLst>
          </p:cNvPr>
          <p:cNvSpPr>
            <a:spLocks noGrp="1"/>
          </p:cNvSpPr>
          <p:nvPr>
            <p:ph type="subTitle" idx="1"/>
          </p:nvPr>
        </p:nvSpPr>
        <p:spPr/>
        <p:txBody>
          <a:bodyPr vert="horz" lIns="91440" tIns="45720" rIns="91440" bIns="45720" rtlCol="0" anchor="t">
            <a:noAutofit/>
          </a:bodyPr>
          <a:lstStyle/>
          <a:p>
            <a:r>
              <a:rPr lang="en-US" sz="1900">
                <a:latin typeface="TW Cen MT"/>
              </a:rPr>
              <a:t>Azra Rangwala</a:t>
            </a:r>
            <a:endParaRPr lang="en-US" sz="1900">
              <a:solidFill>
                <a:srgbClr val="FFFFFF"/>
              </a:solidFill>
              <a:latin typeface="TW Cen MT"/>
            </a:endParaRPr>
          </a:p>
          <a:p>
            <a:r>
              <a:rPr lang="en-US" sz="1900">
                <a:latin typeface="TW Cen MT"/>
              </a:rPr>
              <a:t>Ilona Lameka</a:t>
            </a:r>
            <a:endParaRPr lang="en-US" sz="1900">
              <a:solidFill>
                <a:srgbClr val="FFFFFF"/>
              </a:solidFill>
              <a:latin typeface="TW Cen MT"/>
            </a:endParaRPr>
          </a:p>
          <a:p>
            <a:r>
              <a:rPr lang="en-US" sz="1900">
                <a:latin typeface="TW Cen MT"/>
              </a:rPr>
              <a:t>Ridwan Hussain</a:t>
            </a:r>
            <a:endParaRPr lang="en-US" sz="1900">
              <a:solidFill>
                <a:srgbClr val="FFFFFF"/>
              </a:solidFill>
              <a:latin typeface="TW Cen MT"/>
            </a:endParaRPr>
          </a:p>
          <a:p>
            <a:r>
              <a:rPr lang="en-US" sz="1900">
                <a:latin typeface="TW Cen MT"/>
              </a:rPr>
              <a:t>Casey ye</a:t>
            </a:r>
            <a:endParaRPr lang="en-US" sz="1900">
              <a:solidFill>
                <a:srgbClr val="FFFFFF"/>
              </a:solidFill>
              <a:latin typeface="TW Cen MT"/>
            </a:endParaRPr>
          </a:p>
          <a:p>
            <a:endParaRPr lang="en-US"/>
          </a:p>
        </p:txBody>
      </p:sp>
    </p:spTree>
    <p:extLst>
      <p:ext uri="{BB962C8B-B14F-4D97-AF65-F5344CB8AC3E}">
        <p14:creationId xmlns:p14="http://schemas.microsoft.com/office/powerpoint/2010/main" val="267598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Manufacturer Part Search</a:t>
            </a:r>
            <a:endParaRPr lang="en-US"/>
          </a:p>
        </p:txBody>
      </p:sp>
      <p:pic>
        <p:nvPicPr>
          <p:cNvPr id="9" name="Picture 8" descr="A screenshot of a computer search&#10;&#10;Description automatically generated">
            <a:extLst>
              <a:ext uri="{FF2B5EF4-FFF2-40B4-BE49-F238E27FC236}">
                <a16:creationId xmlns:a16="http://schemas.microsoft.com/office/drawing/2014/main" id="{FBFF0FD6-9EF2-15D9-43D2-B777A86448D0}"/>
              </a:ext>
            </a:extLst>
          </p:cNvPr>
          <p:cNvPicPr>
            <a:picLocks noChangeAspect="1"/>
          </p:cNvPicPr>
          <p:nvPr/>
        </p:nvPicPr>
        <p:blipFill>
          <a:blip r:embed="rId2"/>
          <a:stretch>
            <a:fillRect/>
          </a:stretch>
        </p:blipFill>
        <p:spPr>
          <a:xfrm>
            <a:off x="2683529" y="1349748"/>
            <a:ext cx="6600825" cy="4035238"/>
          </a:xfrm>
          <a:prstGeom prst="rect">
            <a:avLst/>
          </a:prstGeom>
        </p:spPr>
      </p:pic>
      <p:sp>
        <p:nvSpPr>
          <p:cNvPr id="10" name="TextBox 9">
            <a:extLst>
              <a:ext uri="{FF2B5EF4-FFF2-40B4-BE49-F238E27FC236}">
                <a16:creationId xmlns:a16="http://schemas.microsoft.com/office/drawing/2014/main" id="{AEA13E27-F503-EA1E-1AA5-FC9D567B9A2A}"/>
              </a:ext>
            </a:extLst>
          </p:cNvPr>
          <p:cNvSpPr txBox="1"/>
          <p:nvPr/>
        </p:nvSpPr>
        <p:spPr>
          <a:xfrm>
            <a:off x="627528" y="3204881"/>
            <a:ext cx="1949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Has Schematic and Layout Model</a:t>
            </a:r>
          </a:p>
        </p:txBody>
      </p:sp>
      <p:sp>
        <p:nvSpPr>
          <p:cNvPr id="11" name="TextBox 10">
            <a:extLst>
              <a:ext uri="{FF2B5EF4-FFF2-40B4-BE49-F238E27FC236}">
                <a16:creationId xmlns:a16="http://schemas.microsoft.com/office/drawing/2014/main" id="{D5CEE613-0CF7-84E6-5D19-0180E5C7B4F1}"/>
              </a:ext>
            </a:extLst>
          </p:cNvPr>
          <p:cNvSpPr txBox="1"/>
          <p:nvPr/>
        </p:nvSpPr>
        <p:spPr>
          <a:xfrm>
            <a:off x="773204" y="4661645"/>
            <a:ext cx="1949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Missing Schematic/</a:t>
            </a:r>
          </a:p>
          <a:p>
            <a:pPr algn="r"/>
            <a:r>
              <a:rPr lang="en-US"/>
              <a:t>Layout Model</a:t>
            </a:r>
          </a:p>
        </p:txBody>
      </p:sp>
      <p:sp>
        <p:nvSpPr>
          <p:cNvPr id="12" name="TextBox 11">
            <a:extLst>
              <a:ext uri="{FF2B5EF4-FFF2-40B4-BE49-F238E27FC236}">
                <a16:creationId xmlns:a16="http://schemas.microsoft.com/office/drawing/2014/main" id="{69289D0B-A5E2-363D-39EE-D167B566C38B}"/>
              </a:ext>
            </a:extLst>
          </p:cNvPr>
          <p:cNvSpPr txBox="1"/>
          <p:nvPr/>
        </p:nvSpPr>
        <p:spPr>
          <a:xfrm>
            <a:off x="9390527" y="3518645"/>
            <a:ext cx="2263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Part Lifecycle is Active</a:t>
            </a:r>
          </a:p>
        </p:txBody>
      </p:sp>
      <p:sp>
        <p:nvSpPr>
          <p:cNvPr id="13" name="Arrow: Right 12">
            <a:extLst>
              <a:ext uri="{FF2B5EF4-FFF2-40B4-BE49-F238E27FC236}">
                <a16:creationId xmlns:a16="http://schemas.microsoft.com/office/drawing/2014/main" id="{303B3055-83C4-5AAE-6064-6FDDF237E1C0}"/>
              </a:ext>
            </a:extLst>
          </p:cNvPr>
          <p:cNvSpPr/>
          <p:nvPr/>
        </p:nvSpPr>
        <p:spPr>
          <a:xfrm>
            <a:off x="2577352" y="3406587"/>
            <a:ext cx="347382" cy="2465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FD34ADA-72DA-5F28-E05E-A3A7EE7F7830}"/>
              </a:ext>
            </a:extLst>
          </p:cNvPr>
          <p:cNvSpPr/>
          <p:nvPr/>
        </p:nvSpPr>
        <p:spPr>
          <a:xfrm>
            <a:off x="2599764" y="4863352"/>
            <a:ext cx="347382" cy="2465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D7766C1-9B96-5FCA-D387-F783560B2BEC}"/>
              </a:ext>
            </a:extLst>
          </p:cNvPr>
          <p:cNvSpPr/>
          <p:nvPr/>
        </p:nvSpPr>
        <p:spPr>
          <a:xfrm rot="10800000">
            <a:off x="5793440" y="3552262"/>
            <a:ext cx="3597087" cy="302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E52237-CDE9-ACA3-897D-1AFCF8C795EB}"/>
              </a:ext>
            </a:extLst>
          </p:cNvPr>
          <p:cNvSpPr txBox="1"/>
          <p:nvPr/>
        </p:nvSpPr>
        <p:spPr>
          <a:xfrm>
            <a:off x="2678205" y="5390029"/>
            <a:ext cx="67123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Click and drag the component to the schematic to insert it into the design.</a:t>
            </a:r>
          </a:p>
        </p:txBody>
      </p:sp>
      <p:pic>
        <p:nvPicPr>
          <p:cNvPr id="4" name="Picture 3" descr="A diagram of a circuit&#10;&#10;Description automatically generated">
            <a:extLst>
              <a:ext uri="{FF2B5EF4-FFF2-40B4-BE49-F238E27FC236}">
                <a16:creationId xmlns:a16="http://schemas.microsoft.com/office/drawing/2014/main" id="{A293A282-0B26-C584-9AAD-6EDEFEAE082B}"/>
              </a:ext>
            </a:extLst>
          </p:cNvPr>
          <p:cNvPicPr>
            <a:picLocks noChangeAspect="1"/>
          </p:cNvPicPr>
          <p:nvPr/>
        </p:nvPicPr>
        <p:blipFill>
          <a:blip r:embed="rId3"/>
          <a:stretch>
            <a:fillRect/>
          </a:stretch>
        </p:blipFill>
        <p:spPr>
          <a:xfrm>
            <a:off x="4886325" y="2214563"/>
            <a:ext cx="2419350" cy="2428875"/>
          </a:xfrm>
          <a:prstGeom prst="rect">
            <a:avLst/>
          </a:prstGeom>
        </p:spPr>
      </p:pic>
    </p:spTree>
    <p:extLst>
      <p:ext uri="{BB962C8B-B14F-4D97-AF65-F5344CB8AC3E}">
        <p14:creationId xmlns:p14="http://schemas.microsoft.com/office/powerpoint/2010/main" val="172928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Manufacturer Part Search</a:t>
            </a:r>
            <a:endParaRPr lang="en-US"/>
          </a:p>
        </p:txBody>
      </p:sp>
      <p:pic>
        <p:nvPicPr>
          <p:cNvPr id="6" name="Picture 5" descr="A blue rectangle with black lines and numbers&#10;&#10;Description automatically generated">
            <a:extLst>
              <a:ext uri="{FF2B5EF4-FFF2-40B4-BE49-F238E27FC236}">
                <a16:creationId xmlns:a16="http://schemas.microsoft.com/office/drawing/2014/main" id="{1ADD3525-8179-1D12-6B1E-C580749CF514}"/>
              </a:ext>
            </a:extLst>
          </p:cNvPr>
          <p:cNvPicPr>
            <a:picLocks noChangeAspect="1"/>
          </p:cNvPicPr>
          <p:nvPr/>
        </p:nvPicPr>
        <p:blipFill>
          <a:blip r:embed="rId2"/>
          <a:srcRect l="18230" t="17201" r="27882" b="23032"/>
          <a:stretch/>
        </p:blipFill>
        <p:spPr>
          <a:xfrm>
            <a:off x="3483349" y="1661833"/>
            <a:ext cx="2248162" cy="2299891"/>
          </a:xfrm>
          <a:prstGeom prst="rect">
            <a:avLst/>
          </a:prstGeom>
        </p:spPr>
      </p:pic>
      <p:sp>
        <p:nvSpPr>
          <p:cNvPr id="8" name="TextBox 7">
            <a:extLst>
              <a:ext uri="{FF2B5EF4-FFF2-40B4-BE49-F238E27FC236}">
                <a16:creationId xmlns:a16="http://schemas.microsoft.com/office/drawing/2014/main" id="{0E8AB686-DA49-A332-D646-79DE361489AD}"/>
              </a:ext>
            </a:extLst>
          </p:cNvPr>
          <p:cNvSpPr txBox="1"/>
          <p:nvPr/>
        </p:nvSpPr>
        <p:spPr>
          <a:xfrm>
            <a:off x="302556" y="1860174"/>
            <a:ext cx="38548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Reference Designator (</a:t>
            </a:r>
            <a:r>
              <a:rPr lang="en-US" err="1"/>
              <a:t>RefDes</a:t>
            </a:r>
            <a:r>
              <a:rPr lang="en-US"/>
              <a:t>)</a:t>
            </a:r>
          </a:p>
          <a:p>
            <a:r>
              <a:rPr lang="en-US"/>
              <a:t>Link between schematic &amp; layout</a:t>
            </a:r>
          </a:p>
          <a:p>
            <a:r>
              <a:rPr lang="en-US"/>
              <a:t>Also easy to call out for reviews</a:t>
            </a:r>
          </a:p>
          <a:p>
            <a:r>
              <a:rPr lang="en-US"/>
              <a:t>By default, they're given ?</a:t>
            </a:r>
          </a:p>
        </p:txBody>
      </p:sp>
      <p:sp>
        <p:nvSpPr>
          <p:cNvPr id="17" name="Arrow: Right 16">
            <a:extLst>
              <a:ext uri="{FF2B5EF4-FFF2-40B4-BE49-F238E27FC236}">
                <a16:creationId xmlns:a16="http://schemas.microsoft.com/office/drawing/2014/main" id="{5EA64E87-6CFD-1BB0-25E0-E816598CFAEB}"/>
              </a:ext>
            </a:extLst>
          </p:cNvPr>
          <p:cNvSpPr/>
          <p:nvPr/>
        </p:nvSpPr>
        <p:spPr>
          <a:xfrm>
            <a:off x="3328145" y="1837764"/>
            <a:ext cx="918881" cy="459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59CC95E-30A1-8ADB-1EE4-9F4435164D53}"/>
              </a:ext>
            </a:extLst>
          </p:cNvPr>
          <p:cNvSpPr txBox="1"/>
          <p:nvPr/>
        </p:nvSpPr>
        <p:spPr>
          <a:xfrm>
            <a:off x="1288674" y="3406586"/>
            <a:ext cx="38548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Part Number</a:t>
            </a:r>
          </a:p>
        </p:txBody>
      </p:sp>
      <p:sp>
        <p:nvSpPr>
          <p:cNvPr id="19" name="Arrow: Right 18">
            <a:extLst>
              <a:ext uri="{FF2B5EF4-FFF2-40B4-BE49-F238E27FC236}">
                <a16:creationId xmlns:a16="http://schemas.microsoft.com/office/drawing/2014/main" id="{DE827A20-A7F6-36F8-2CF0-1D978AD24AA5}"/>
              </a:ext>
            </a:extLst>
          </p:cNvPr>
          <p:cNvSpPr/>
          <p:nvPr/>
        </p:nvSpPr>
        <p:spPr>
          <a:xfrm>
            <a:off x="2756645" y="3406587"/>
            <a:ext cx="1568822" cy="3249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308EB626-9D2C-A45E-3180-6BEE7D1B6443}"/>
              </a:ext>
            </a:extLst>
          </p:cNvPr>
          <p:cNvPicPr>
            <a:picLocks noChangeAspect="1"/>
          </p:cNvPicPr>
          <p:nvPr/>
        </p:nvPicPr>
        <p:blipFill>
          <a:blip r:embed="rId3"/>
          <a:stretch>
            <a:fillRect/>
          </a:stretch>
        </p:blipFill>
        <p:spPr>
          <a:xfrm>
            <a:off x="6232432" y="1430151"/>
            <a:ext cx="5038725" cy="3952875"/>
          </a:xfrm>
          <a:prstGeom prst="rect">
            <a:avLst/>
          </a:prstGeom>
        </p:spPr>
      </p:pic>
      <p:sp>
        <p:nvSpPr>
          <p:cNvPr id="21" name="TextBox 20">
            <a:extLst>
              <a:ext uri="{FF2B5EF4-FFF2-40B4-BE49-F238E27FC236}">
                <a16:creationId xmlns:a16="http://schemas.microsoft.com/office/drawing/2014/main" id="{0DD7E364-E928-4631-A8AE-62F46071E6BE}"/>
              </a:ext>
            </a:extLst>
          </p:cNvPr>
          <p:cNvSpPr txBox="1"/>
          <p:nvPr/>
        </p:nvSpPr>
        <p:spPr>
          <a:xfrm>
            <a:off x="6174441" y="5457263"/>
            <a:ext cx="51547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Can edit the </a:t>
            </a:r>
            <a:r>
              <a:rPr lang="en-US" err="1"/>
              <a:t>RefDes</a:t>
            </a:r>
            <a:r>
              <a:rPr lang="en-US"/>
              <a:t> in the Properties tab (J? ==&gt; J1). There's also a cool way to enumerate it at the end. </a:t>
            </a:r>
          </a:p>
        </p:txBody>
      </p:sp>
      <p:sp>
        <p:nvSpPr>
          <p:cNvPr id="22" name="TextBox 21">
            <a:extLst>
              <a:ext uri="{FF2B5EF4-FFF2-40B4-BE49-F238E27FC236}">
                <a16:creationId xmlns:a16="http://schemas.microsoft.com/office/drawing/2014/main" id="{36DE9B4F-7272-6C6B-3A45-7B85BE01EA6D}"/>
              </a:ext>
            </a:extLst>
          </p:cNvPr>
          <p:cNvSpPr txBox="1"/>
          <p:nvPr/>
        </p:nvSpPr>
        <p:spPr>
          <a:xfrm>
            <a:off x="1333499" y="4202205"/>
            <a:ext cx="421341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Common </a:t>
            </a:r>
            <a:r>
              <a:rPr lang="en-US" sz="2000" err="1"/>
              <a:t>RefDes</a:t>
            </a:r>
            <a:r>
              <a:rPr lang="en-US" sz="2000"/>
              <a:t>:</a:t>
            </a:r>
          </a:p>
          <a:p>
            <a:r>
              <a:rPr lang="en-US" sz="2000"/>
              <a:t>R – Resistor</a:t>
            </a:r>
          </a:p>
          <a:p>
            <a:r>
              <a:rPr lang="en-US" sz="2000"/>
              <a:t>L – Inductor</a:t>
            </a:r>
          </a:p>
          <a:p>
            <a:r>
              <a:rPr lang="en-US" sz="2000"/>
              <a:t>C – Capacitor</a:t>
            </a:r>
          </a:p>
          <a:p>
            <a:r>
              <a:rPr lang="en-US" sz="2000"/>
              <a:t>F – Fuse</a:t>
            </a:r>
          </a:p>
          <a:p>
            <a:r>
              <a:rPr lang="en-US" sz="2000"/>
              <a:t>S – Switch</a:t>
            </a:r>
          </a:p>
          <a:p>
            <a:endParaRPr lang="en-US" sz="2000"/>
          </a:p>
        </p:txBody>
      </p:sp>
      <p:sp>
        <p:nvSpPr>
          <p:cNvPr id="23" name="TextBox 22">
            <a:extLst>
              <a:ext uri="{FF2B5EF4-FFF2-40B4-BE49-F238E27FC236}">
                <a16:creationId xmlns:a16="http://schemas.microsoft.com/office/drawing/2014/main" id="{EA38CFF8-6741-8ACB-63F7-5306BEFBEC47}"/>
              </a:ext>
            </a:extLst>
          </p:cNvPr>
          <p:cNvSpPr txBox="1"/>
          <p:nvPr/>
        </p:nvSpPr>
        <p:spPr>
          <a:xfrm>
            <a:off x="3043518" y="4477871"/>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Segoe UI"/>
              </a:rPr>
              <a:t>D/DS – LED/Diode​</a:t>
            </a:r>
          </a:p>
          <a:p>
            <a:r>
              <a:rPr lang="en-US" sz="2000">
                <a:cs typeface="Segoe UI"/>
              </a:rPr>
              <a:t>J – Connectors​</a:t>
            </a:r>
          </a:p>
          <a:p>
            <a:r>
              <a:rPr lang="en-US" sz="2000">
                <a:cs typeface="Segoe UI"/>
              </a:rPr>
              <a:t>K – Relays​</a:t>
            </a:r>
          </a:p>
          <a:p>
            <a:r>
              <a:rPr lang="en-US" sz="2000">
                <a:cs typeface="Segoe UI"/>
              </a:rPr>
              <a:t>Q – Transistors​</a:t>
            </a:r>
          </a:p>
          <a:p>
            <a:r>
              <a:rPr lang="en-US" sz="2000">
                <a:cs typeface="Segoe UI"/>
              </a:rPr>
              <a:t>U – IC</a:t>
            </a:r>
          </a:p>
        </p:txBody>
      </p:sp>
    </p:spTree>
    <p:extLst>
      <p:ext uri="{BB962C8B-B14F-4D97-AF65-F5344CB8AC3E}">
        <p14:creationId xmlns:p14="http://schemas.microsoft.com/office/powerpoint/2010/main" val="106503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56D7512-8CAF-9B7F-28C9-5249D3C49614}"/>
              </a:ext>
            </a:extLst>
          </p:cNvPr>
          <p:cNvSpPr txBox="1">
            <a:spLocks/>
          </p:cNvSpPr>
          <p:nvPr/>
        </p:nvSpPr>
        <p:spPr>
          <a:xfrm>
            <a:off x="5910636" y="1763152"/>
            <a:ext cx="5132293" cy="391150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200">
                <a:ea typeface="+mn-lt"/>
                <a:cs typeface="+mn-lt"/>
              </a:rPr>
              <a:t>ERJ-6ENF1100V (110Ohm) x3 </a:t>
            </a:r>
            <a:endParaRPr lang="en-US" sz="2200"/>
          </a:p>
          <a:p>
            <a:r>
              <a:rPr lang="en-US" sz="2200">
                <a:ea typeface="+mn-lt"/>
                <a:cs typeface="+mn-lt"/>
              </a:rPr>
              <a:t>C2012X5R1A336M125AC (33uF) x1 </a:t>
            </a:r>
            <a:endParaRPr lang="en-US" sz="2200"/>
          </a:p>
          <a:p>
            <a:r>
              <a:rPr lang="en-US" sz="2200">
                <a:ea typeface="+mn-lt"/>
                <a:cs typeface="+mn-lt"/>
              </a:rPr>
              <a:t>C0805F103K5RACTU (10nF) x1</a:t>
            </a:r>
          </a:p>
          <a:p>
            <a:r>
              <a:rPr lang="en-US" sz="2200">
                <a:ea typeface="+mn-lt"/>
                <a:cs typeface="+mn-lt"/>
              </a:rPr>
              <a:t>150080RS75000 (Red LED) x3 </a:t>
            </a:r>
            <a:endParaRPr lang="en-US" sz="2200"/>
          </a:p>
          <a:p>
            <a:r>
              <a:rPr lang="en-US" sz="2200">
                <a:ea typeface="+mn-lt"/>
                <a:cs typeface="+mn-lt"/>
              </a:rPr>
              <a:t>150080YS75000 (Yellow LED) x3 </a:t>
            </a:r>
            <a:endParaRPr lang="en-US" sz="2200"/>
          </a:p>
          <a:p>
            <a:r>
              <a:rPr lang="en-US" sz="2200">
                <a:ea typeface="+mn-lt"/>
                <a:cs typeface="+mn-lt"/>
              </a:rPr>
              <a:t>150080BS75000 (Blue LED) x3 </a:t>
            </a:r>
            <a:endParaRPr lang="en-US" sz="2200"/>
          </a:p>
          <a:p>
            <a:r>
              <a:rPr lang="en-US" sz="2200">
                <a:ea typeface="+mn-lt"/>
                <a:cs typeface="+mn-lt"/>
              </a:rPr>
              <a:t>150080GS75000 (Green LED) x3 </a:t>
            </a:r>
            <a:endParaRPr lang="en-US" sz="2200"/>
          </a:p>
        </p:txBody>
      </p:sp>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Manufacturer Part Search: The BOM</a:t>
            </a:r>
          </a:p>
        </p:txBody>
      </p:sp>
      <p:sp>
        <p:nvSpPr>
          <p:cNvPr id="4" name="Content Placeholder 2">
            <a:extLst>
              <a:ext uri="{FF2B5EF4-FFF2-40B4-BE49-F238E27FC236}">
                <a16:creationId xmlns:a16="http://schemas.microsoft.com/office/drawing/2014/main" id="{6CF08843-2B79-EC9D-91D0-CAF183294654}"/>
              </a:ext>
            </a:extLst>
          </p:cNvPr>
          <p:cNvSpPr>
            <a:spLocks noGrp="1"/>
          </p:cNvSpPr>
          <p:nvPr>
            <p:ph idx="1"/>
          </p:nvPr>
        </p:nvSpPr>
        <p:spPr>
          <a:xfrm>
            <a:off x="1141412" y="1767634"/>
            <a:ext cx="4952999" cy="3911507"/>
          </a:xfrm>
        </p:spPr>
        <p:txBody>
          <a:bodyPr vert="horz" lIns="91440" tIns="45720" rIns="91440" bIns="45720" rtlCol="0" anchor="t">
            <a:normAutofit fontScale="92500" lnSpcReduction="20000"/>
          </a:bodyPr>
          <a:lstStyle/>
          <a:p>
            <a:r>
              <a:rPr lang="en-US">
                <a:ea typeface="+mn-lt"/>
                <a:cs typeface="+mn-lt"/>
              </a:rPr>
              <a:t>1725656 (Screw Terminal) x1</a:t>
            </a:r>
            <a:endParaRPr lang="en-US"/>
          </a:p>
          <a:p>
            <a:r>
              <a:rPr lang="en-US">
                <a:ea typeface="+mn-lt"/>
                <a:cs typeface="+mn-lt"/>
              </a:rPr>
              <a:t>FDN5618P (PMOS) x2</a:t>
            </a:r>
            <a:endParaRPr lang="en-US"/>
          </a:p>
          <a:p>
            <a:r>
              <a:rPr lang="en-US">
                <a:ea typeface="+mn-lt"/>
                <a:cs typeface="+mn-lt"/>
              </a:rPr>
              <a:t>PMV20ENR (NMOS) x2</a:t>
            </a:r>
            <a:endParaRPr lang="en-US"/>
          </a:p>
          <a:p>
            <a:r>
              <a:rPr lang="en-US">
                <a:ea typeface="+mn-lt"/>
                <a:cs typeface="+mn-lt"/>
              </a:rPr>
              <a:t>NE555P (555 Timer) x1</a:t>
            </a:r>
            <a:endParaRPr lang="en-US"/>
          </a:p>
          <a:p>
            <a:r>
              <a:rPr lang="en-US">
                <a:ea typeface="+mn-lt"/>
                <a:cs typeface="+mn-lt"/>
              </a:rPr>
              <a:t>CD74HC73M96 (JK FF) x1</a:t>
            </a:r>
            <a:endParaRPr lang="en-US"/>
          </a:p>
          <a:p>
            <a:r>
              <a:rPr lang="en-US">
                <a:ea typeface="+mn-lt"/>
                <a:cs typeface="+mn-lt"/>
              </a:rPr>
              <a:t>ERJ-6ENF2200V (220Ohm) x10</a:t>
            </a:r>
            <a:endParaRPr lang="en-US"/>
          </a:p>
          <a:p>
            <a:r>
              <a:rPr lang="en-US">
                <a:ea typeface="+mn-lt"/>
                <a:cs typeface="+mn-lt"/>
              </a:rPr>
              <a:t>ERJ-6ENF1502V (15kOhm) x1</a:t>
            </a:r>
            <a:endParaRPr lang="en-US"/>
          </a:p>
          <a:p>
            <a:r>
              <a:rPr lang="en-US">
                <a:ea typeface="+mn-lt"/>
                <a:cs typeface="+mn-lt"/>
              </a:rPr>
              <a:t>ERJ-6ENF1001V (1kOhm) x1</a:t>
            </a:r>
            <a:endParaRPr lang="en-US"/>
          </a:p>
          <a:p>
            <a:pPr marL="0" indent="0">
              <a:buNone/>
            </a:pPr>
            <a:endParaRPr lang="en-US"/>
          </a:p>
        </p:txBody>
      </p:sp>
    </p:spTree>
    <p:extLst>
      <p:ext uri="{BB962C8B-B14F-4D97-AF65-F5344CB8AC3E}">
        <p14:creationId xmlns:p14="http://schemas.microsoft.com/office/powerpoint/2010/main" val="101660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a:t>
            </a:r>
            <a:r>
              <a:rPr lang="en-US" sz="2400" err="1"/>
              <a:t>keybinds</a:t>
            </a:r>
            <a:endParaRPr lang="en-US" err="1"/>
          </a:p>
        </p:txBody>
      </p:sp>
      <p:sp>
        <p:nvSpPr>
          <p:cNvPr id="4" name="Content Placeholder 2">
            <a:extLst>
              <a:ext uri="{FF2B5EF4-FFF2-40B4-BE49-F238E27FC236}">
                <a16:creationId xmlns:a16="http://schemas.microsoft.com/office/drawing/2014/main" id="{AEA8E068-6E87-BDB6-937C-20A047594380}"/>
              </a:ext>
            </a:extLst>
          </p:cNvPr>
          <p:cNvSpPr>
            <a:spLocks noGrp="1"/>
          </p:cNvSpPr>
          <p:nvPr>
            <p:ph idx="1"/>
          </p:nvPr>
        </p:nvSpPr>
        <p:spPr>
          <a:xfrm>
            <a:off x="1141412" y="2249487"/>
            <a:ext cx="9905999" cy="3541714"/>
          </a:xfrm>
        </p:spPr>
        <p:txBody>
          <a:bodyPr vert="horz" lIns="91440" tIns="45720" rIns="91440" bIns="45720" rtlCol="0" anchor="t">
            <a:normAutofit/>
          </a:bodyPr>
          <a:lstStyle/>
          <a:p>
            <a:r>
              <a:rPr lang="en-US">
                <a:latin typeface="TW Cen MT"/>
              </a:rPr>
              <a:t>Click and drag to move stuff</a:t>
            </a:r>
            <a:endParaRPr lang="en-US"/>
          </a:p>
          <a:p>
            <a:pPr lvl="1">
              <a:buFont typeface="Courier New" panose="020B0604020202020204" pitchFamily="34" charset="0"/>
              <a:buChar char="o"/>
            </a:pPr>
            <a:r>
              <a:rPr lang="en-US">
                <a:latin typeface="TW Cen MT"/>
              </a:rPr>
              <a:t>Can press &lt;space&gt;, "X", or "Y" to rotate, flip horizontally, or flip vertically</a:t>
            </a:r>
          </a:p>
          <a:p>
            <a:r>
              <a:rPr lang="en-US"/>
              <a:t>Ctrl + W – Draw Wire</a:t>
            </a:r>
          </a:p>
          <a:p>
            <a:r>
              <a:rPr lang="en-US"/>
              <a:t>Click on item and press &lt;delete&gt; to delete</a:t>
            </a:r>
          </a:p>
          <a:p>
            <a:endParaRPr lang="en-US"/>
          </a:p>
        </p:txBody>
      </p:sp>
    </p:spTree>
    <p:extLst>
      <p:ext uri="{BB962C8B-B14F-4D97-AF65-F5344CB8AC3E}">
        <p14:creationId xmlns:p14="http://schemas.microsoft.com/office/powerpoint/2010/main" val="3560446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a:t>
            </a:r>
            <a:endParaRPr lang="en-US"/>
          </a:p>
        </p:txBody>
      </p:sp>
      <p:sp>
        <p:nvSpPr>
          <p:cNvPr id="14" name="TextBox 13">
            <a:extLst>
              <a:ext uri="{FF2B5EF4-FFF2-40B4-BE49-F238E27FC236}">
                <a16:creationId xmlns:a16="http://schemas.microsoft.com/office/drawing/2014/main" id="{16512BFD-D271-936E-806F-C502E85878E6}"/>
              </a:ext>
            </a:extLst>
          </p:cNvPr>
          <p:cNvSpPr txBox="1"/>
          <p:nvPr/>
        </p:nvSpPr>
        <p:spPr>
          <a:xfrm>
            <a:off x="7474323" y="2510117"/>
            <a:ext cx="329452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Need to draw wires from connection ports for a valid connection to occur.</a:t>
            </a:r>
          </a:p>
        </p:txBody>
      </p:sp>
      <p:pic>
        <p:nvPicPr>
          <p:cNvPr id="17" name="Content Placeholder 16" descr="A diagram of a circuit&#10;&#10;Description automatically generated">
            <a:extLst>
              <a:ext uri="{FF2B5EF4-FFF2-40B4-BE49-F238E27FC236}">
                <a16:creationId xmlns:a16="http://schemas.microsoft.com/office/drawing/2014/main" id="{1F74E965-E2DC-C418-F3BD-B8F1FA533C0C}"/>
              </a:ext>
            </a:extLst>
          </p:cNvPr>
          <p:cNvPicPr>
            <a:picLocks noGrp="1" noChangeAspect="1"/>
          </p:cNvPicPr>
          <p:nvPr>
            <p:ph idx="1"/>
          </p:nvPr>
        </p:nvPicPr>
        <p:blipFill>
          <a:blip r:embed="rId2"/>
          <a:srcRect l="7667" t="3280" r="-163" b="6346"/>
          <a:stretch/>
        </p:blipFill>
        <p:spPr>
          <a:xfrm>
            <a:off x="906090" y="1353624"/>
            <a:ext cx="6354277" cy="5260624"/>
          </a:xfrm>
        </p:spPr>
      </p:pic>
    </p:spTree>
    <p:extLst>
      <p:ext uri="{BB962C8B-B14F-4D97-AF65-F5344CB8AC3E}">
        <p14:creationId xmlns:p14="http://schemas.microsoft.com/office/powerpoint/2010/main" val="4264625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a:t>
            </a:r>
            <a:endParaRPr lang="en-US"/>
          </a:p>
        </p:txBody>
      </p:sp>
      <p:sp>
        <p:nvSpPr>
          <p:cNvPr id="8" name="TextBox 7">
            <a:extLst>
              <a:ext uri="{FF2B5EF4-FFF2-40B4-BE49-F238E27FC236}">
                <a16:creationId xmlns:a16="http://schemas.microsoft.com/office/drawing/2014/main" id="{3A7FDE59-4F59-E447-2346-6EF1DA056499}"/>
              </a:ext>
            </a:extLst>
          </p:cNvPr>
          <p:cNvSpPr txBox="1"/>
          <p:nvPr/>
        </p:nvSpPr>
        <p:spPr>
          <a:xfrm>
            <a:off x="6577853" y="2510117"/>
            <a:ext cx="51210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 connection drawing with a 3-way connection has a junction dot.</a:t>
            </a:r>
          </a:p>
          <a:p>
            <a:r>
              <a:rPr lang="en-US" sz="2800"/>
              <a:t>AVOID 4-WAY CONNECTIONS!</a:t>
            </a:r>
          </a:p>
        </p:txBody>
      </p:sp>
      <p:pic>
        <p:nvPicPr>
          <p:cNvPr id="11" name="Content Placeholder 10" descr="A diagram of a circuit&#10;&#10;Description automatically generated">
            <a:extLst>
              <a:ext uri="{FF2B5EF4-FFF2-40B4-BE49-F238E27FC236}">
                <a16:creationId xmlns:a16="http://schemas.microsoft.com/office/drawing/2014/main" id="{0035FC32-6D9E-608D-58FF-11A88FAB7BAD}"/>
              </a:ext>
            </a:extLst>
          </p:cNvPr>
          <p:cNvPicPr>
            <a:picLocks noGrp="1" noChangeAspect="1"/>
          </p:cNvPicPr>
          <p:nvPr>
            <p:ph idx="1"/>
          </p:nvPr>
        </p:nvPicPr>
        <p:blipFill>
          <a:blip r:embed="rId2"/>
          <a:stretch>
            <a:fillRect/>
          </a:stretch>
        </p:blipFill>
        <p:spPr>
          <a:xfrm>
            <a:off x="1698624" y="1453636"/>
            <a:ext cx="4152339" cy="4483473"/>
          </a:xfrm>
        </p:spPr>
      </p:pic>
    </p:spTree>
    <p:extLst>
      <p:ext uri="{BB962C8B-B14F-4D97-AF65-F5344CB8AC3E}">
        <p14:creationId xmlns:p14="http://schemas.microsoft.com/office/powerpoint/2010/main" val="286470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wiring</a:t>
            </a:r>
            <a:endParaRPr lang="en-US"/>
          </a:p>
        </p:txBody>
      </p:sp>
      <p:sp>
        <p:nvSpPr>
          <p:cNvPr id="8" name="TextBox 7">
            <a:extLst>
              <a:ext uri="{FF2B5EF4-FFF2-40B4-BE49-F238E27FC236}">
                <a16:creationId xmlns:a16="http://schemas.microsoft.com/office/drawing/2014/main" id="{3A7FDE59-4F59-E447-2346-6EF1DA056499}"/>
              </a:ext>
            </a:extLst>
          </p:cNvPr>
          <p:cNvSpPr txBox="1"/>
          <p:nvPr/>
        </p:nvSpPr>
        <p:spPr>
          <a:xfrm>
            <a:off x="6577853" y="2510117"/>
            <a:ext cx="51210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 connection drawing with a 3-way connection has a junction dot.</a:t>
            </a:r>
          </a:p>
          <a:p>
            <a:r>
              <a:rPr lang="en-US" sz="2800"/>
              <a:t>AVOID 4-WAY CONNECTIONS!</a:t>
            </a:r>
          </a:p>
        </p:txBody>
      </p:sp>
      <p:pic>
        <p:nvPicPr>
          <p:cNvPr id="11" name="Content Placeholder 10" descr="A diagram of a circuit&#10;&#10;Description automatically generated">
            <a:extLst>
              <a:ext uri="{FF2B5EF4-FFF2-40B4-BE49-F238E27FC236}">
                <a16:creationId xmlns:a16="http://schemas.microsoft.com/office/drawing/2014/main" id="{0035FC32-6D9E-608D-58FF-11A88FAB7BAD}"/>
              </a:ext>
            </a:extLst>
          </p:cNvPr>
          <p:cNvPicPr>
            <a:picLocks noGrp="1" noChangeAspect="1"/>
          </p:cNvPicPr>
          <p:nvPr>
            <p:ph idx="1"/>
          </p:nvPr>
        </p:nvPicPr>
        <p:blipFill>
          <a:blip r:embed="rId2"/>
          <a:srcRect t="27000" r="270"/>
          <a:stretch/>
        </p:blipFill>
        <p:spPr>
          <a:xfrm>
            <a:off x="1698624" y="2114783"/>
            <a:ext cx="4141148" cy="3272936"/>
          </a:xfrm>
        </p:spPr>
      </p:pic>
    </p:spTree>
    <p:extLst>
      <p:ext uri="{BB962C8B-B14F-4D97-AF65-F5344CB8AC3E}">
        <p14:creationId xmlns:p14="http://schemas.microsoft.com/office/powerpoint/2010/main" val="402694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Schematic drawing: net labels</a:t>
            </a:r>
            <a:endParaRPr lang="en-US" sz="2400">
              <a:solidFill>
                <a:srgbClr val="000000"/>
              </a:solidFill>
              <a:latin typeface="TW Cen MT"/>
            </a:endParaRPr>
          </a:p>
        </p:txBody>
      </p:sp>
      <p:pic>
        <p:nvPicPr>
          <p:cNvPr id="10" name="Content Placeholder 9" descr="A screenshot of a computer&#10;&#10;Description automatically generated">
            <a:extLst>
              <a:ext uri="{FF2B5EF4-FFF2-40B4-BE49-F238E27FC236}">
                <a16:creationId xmlns:a16="http://schemas.microsoft.com/office/drawing/2014/main" id="{DA98E086-E6BA-3867-09A7-3529F0AC8BBC}"/>
              </a:ext>
            </a:extLst>
          </p:cNvPr>
          <p:cNvPicPr>
            <a:picLocks noGrp="1" noChangeAspect="1"/>
          </p:cNvPicPr>
          <p:nvPr>
            <p:ph idx="1"/>
          </p:nvPr>
        </p:nvPicPr>
        <p:blipFill>
          <a:blip r:embed="rId2"/>
          <a:stretch>
            <a:fillRect/>
          </a:stretch>
        </p:blipFill>
        <p:spPr>
          <a:xfrm>
            <a:off x="2593974" y="1349141"/>
            <a:ext cx="7460316" cy="2428875"/>
          </a:xfrm>
        </p:spPr>
      </p:pic>
      <p:sp>
        <p:nvSpPr>
          <p:cNvPr id="13" name="TextBox 12">
            <a:extLst>
              <a:ext uri="{FF2B5EF4-FFF2-40B4-BE49-F238E27FC236}">
                <a16:creationId xmlns:a16="http://schemas.microsoft.com/office/drawing/2014/main" id="{E09DA377-7191-C86F-E191-D5C65EE11DAD}"/>
              </a:ext>
            </a:extLst>
          </p:cNvPr>
          <p:cNvSpPr txBox="1"/>
          <p:nvPr/>
        </p:nvSpPr>
        <p:spPr>
          <a:xfrm>
            <a:off x="5367618" y="3922058"/>
            <a:ext cx="605117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The windows on the top have some useful quick access buttons. The net label is useful for naming nets (tunnels in Logisim) so you don't need wires everywhere.</a:t>
            </a:r>
            <a:endParaRPr lang="en-US"/>
          </a:p>
        </p:txBody>
      </p:sp>
      <p:pic>
        <p:nvPicPr>
          <p:cNvPr id="14" name="Picture 13" descr="A blue line with black numbers&#10;&#10;Description automatically generated">
            <a:extLst>
              <a:ext uri="{FF2B5EF4-FFF2-40B4-BE49-F238E27FC236}">
                <a16:creationId xmlns:a16="http://schemas.microsoft.com/office/drawing/2014/main" id="{3716C4ED-EC3C-D07A-D262-3EFF5BC95C40}"/>
              </a:ext>
            </a:extLst>
          </p:cNvPr>
          <p:cNvPicPr>
            <a:picLocks noChangeAspect="1"/>
          </p:cNvPicPr>
          <p:nvPr/>
        </p:nvPicPr>
        <p:blipFill>
          <a:blip r:embed="rId3"/>
          <a:stretch>
            <a:fillRect/>
          </a:stretch>
        </p:blipFill>
        <p:spPr>
          <a:xfrm>
            <a:off x="1464329" y="3993777"/>
            <a:ext cx="3705225" cy="1066800"/>
          </a:xfrm>
          <a:prstGeom prst="rect">
            <a:avLst/>
          </a:prstGeom>
        </p:spPr>
      </p:pic>
      <p:sp>
        <p:nvSpPr>
          <p:cNvPr id="15" name="TextBox 14">
            <a:extLst>
              <a:ext uri="{FF2B5EF4-FFF2-40B4-BE49-F238E27FC236}">
                <a16:creationId xmlns:a16="http://schemas.microsoft.com/office/drawing/2014/main" id="{B1CB1221-B6C6-9124-04A8-65826F942FCB}"/>
              </a:ext>
            </a:extLst>
          </p:cNvPr>
          <p:cNvSpPr txBox="1"/>
          <p:nvPr/>
        </p:nvSpPr>
        <p:spPr>
          <a:xfrm>
            <a:off x="1373842" y="5071783"/>
            <a:ext cx="37965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You can edit names in the properties pane.</a:t>
            </a:r>
            <a:endParaRPr lang="en-US"/>
          </a:p>
        </p:txBody>
      </p:sp>
    </p:spTree>
    <p:extLst>
      <p:ext uri="{BB962C8B-B14F-4D97-AF65-F5344CB8AC3E}">
        <p14:creationId xmlns:p14="http://schemas.microsoft.com/office/powerpoint/2010/main" val="125989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Schematic drawing: net labels</a:t>
            </a:r>
            <a:endParaRPr lang="en-US" sz="2400">
              <a:solidFill>
                <a:srgbClr val="000000"/>
              </a:solidFill>
              <a:latin typeface="TW Cen MT"/>
            </a:endParaRPr>
          </a:p>
        </p:txBody>
      </p:sp>
      <p:pic>
        <p:nvPicPr>
          <p:cNvPr id="8" name="Picture 7" descr="A computer screen shot of a diagram&#10;&#10;Description automatically generated">
            <a:extLst>
              <a:ext uri="{FF2B5EF4-FFF2-40B4-BE49-F238E27FC236}">
                <a16:creationId xmlns:a16="http://schemas.microsoft.com/office/drawing/2014/main" id="{6D08F01B-72CB-DFB3-9D91-EB65F0E2C231}"/>
              </a:ext>
            </a:extLst>
          </p:cNvPr>
          <p:cNvPicPr>
            <a:picLocks noChangeAspect="1"/>
          </p:cNvPicPr>
          <p:nvPr/>
        </p:nvPicPr>
        <p:blipFill>
          <a:blip r:embed="rId2"/>
          <a:stretch>
            <a:fillRect/>
          </a:stretch>
        </p:blipFill>
        <p:spPr>
          <a:xfrm>
            <a:off x="4159005" y="1355912"/>
            <a:ext cx="6395314" cy="5143500"/>
          </a:xfrm>
          <a:prstGeom prst="rect">
            <a:avLst/>
          </a:prstGeom>
        </p:spPr>
      </p:pic>
      <p:sp>
        <p:nvSpPr>
          <p:cNvPr id="12" name="TextBox 11">
            <a:extLst>
              <a:ext uri="{FF2B5EF4-FFF2-40B4-BE49-F238E27FC236}">
                <a16:creationId xmlns:a16="http://schemas.microsoft.com/office/drawing/2014/main" id="{574A75B3-B00E-7E0D-53A3-C202F34A1F92}"/>
              </a:ext>
            </a:extLst>
          </p:cNvPr>
          <p:cNvSpPr txBox="1"/>
          <p:nvPr/>
        </p:nvSpPr>
        <p:spPr>
          <a:xfrm>
            <a:off x="376518" y="2696136"/>
            <a:ext cx="37965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a:t>You can go from this</a:t>
            </a:r>
            <a:endParaRPr lang="en-US"/>
          </a:p>
        </p:txBody>
      </p:sp>
    </p:spTree>
    <p:extLst>
      <p:ext uri="{BB962C8B-B14F-4D97-AF65-F5344CB8AC3E}">
        <p14:creationId xmlns:p14="http://schemas.microsoft.com/office/powerpoint/2010/main" val="117655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net labels</a:t>
            </a:r>
            <a:endParaRPr lang="en-US"/>
          </a:p>
        </p:txBody>
      </p:sp>
      <p:pic>
        <p:nvPicPr>
          <p:cNvPr id="4" name="Picture 3" descr="A computer screen shot of a computer&#10;&#10;Description automatically generated">
            <a:extLst>
              <a:ext uri="{FF2B5EF4-FFF2-40B4-BE49-F238E27FC236}">
                <a16:creationId xmlns:a16="http://schemas.microsoft.com/office/drawing/2014/main" id="{8CEED146-D0DE-2312-DCEF-464719B9C1BA}"/>
              </a:ext>
            </a:extLst>
          </p:cNvPr>
          <p:cNvPicPr>
            <a:picLocks noChangeAspect="1"/>
          </p:cNvPicPr>
          <p:nvPr/>
        </p:nvPicPr>
        <p:blipFill>
          <a:blip r:embed="rId2"/>
          <a:stretch>
            <a:fillRect/>
          </a:stretch>
        </p:blipFill>
        <p:spPr>
          <a:xfrm>
            <a:off x="4134690" y="1350309"/>
            <a:ext cx="6410325" cy="5143500"/>
          </a:xfrm>
          <a:prstGeom prst="rect">
            <a:avLst/>
          </a:prstGeom>
        </p:spPr>
      </p:pic>
      <p:sp>
        <p:nvSpPr>
          <p:cNvPr id="7" name="TextBox 6">
            <a:extLst>
              <a:ext uri="{FF2B5EF4-FFF2-40B4-BE49-F238E27FC236}">
                <a16:creationId xmlns:a16="http://schemas.microsoft.com/office/drawing/2014/main" id="{467371FE-7554-3516-1A37-ED7EA4995E31}"/>
              </a:ext>
            </a:extLst>
          </p:cNvPr>
          <p:cNvSpPr txBox="1"/>
          <p:nvPr/>
        </p:nvSpPr>
        <p:spPr>
          <a:xfrm>
            <a:off x="342901" y="2572871"/>
            <a:ext cx="379655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a:t>==&gt; to this. </a:t>
            </a:r>
            <a:endParaRPr lang="en-US"/>
          </a:p>
          <a:p>
            <a:pPr algn="r"/>
            <a:endParaRPr lang="en-US" sz="2800"/>
          </a:p>
          <a:p>
            <a:pPr algn="r"/>
            <a:r>
              <a:rPr lang="en-US" sz="2800"/>
              <a:t>You can also name the important/key nets in your design.</a:t>
            </a:r>
            <a:endParaRPr lang="en-US"/>
          </a:p>
        </p:txBody>
      </p:sp>
    </p:spTree>
    <p:extLst>
      <p:ext uri="{BB962C8B-B14F-4D97-AF65-F5344CB8AC3E}">
        <p14:creationId xmlns:p14="http://schemas.microsoft.com/office/powerpoint/2010/main" val="3303551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3430-F2F0-A64E-4661-CA9941B59960}"/>
              </a:ext>
            </a:extLst>
          </p:cNvPr>
          <p:cNvSpPr>
            <a:spLocks noGrp="1"/>
          </p:cNvSpPr>
          <p:nvPr>
            <p:ph type="title"/>
          </p:nvPr>
        </p:nvSpPr>
        <p:spPr/>
        <p:txBody>
          <a:bodyPr/>
          <a:lstStyle/>
          <a:p>
            <a:r>
              <a:rPr lang="en-US"/>
              <a:t>What is a PCB?</a:t>
            </a:r>
          </a:p>
        </p:txBody>
      </p:sp>
      <p:sp>
        <p:nvSpPr>
          <p:cNvPr id="3" name="Content Placeholder 2">
            <a:extLst>
              <a:ext uri="{FF2B5EF4-FFF2-40B4-BE49-F238E27FC236}">
                <a16:creationId xmlns:a16="http://schemas.microsoft.com/office/drawing/2014/main" id="{CE6BC519-4D13-7614-92B4-27BD04F04D46}"/>
              </a:ext>
            </a:extLst>
          </p:cNvPr>
          <p:cNvSpPr>
            <a:spLocks noGrp="1"/>
          </p:cNvSpPr>
          <p:nvPr>
            <p:ph idx="1"/>
          </p:nvPr>
        </p:nvSpPr>
        <p:spPr>
          <a:xfrm>
            <a:off x="1141412" y="1910821"/>
            <a:ext cx="3687096" cy="3880380"/>
          </a:xfrm>
        </p:spPr>
        <p:txBody>
          <a:bodyPr vert="horz" lIns="91440" tIns="45720" rIns="91440" bIns="45720" rtlCol="0" anchor="t">
            <a:normAutofit/>
          </a:bodyPr>
          <a:lstStyle/>
          <a:p>
            <a:r>
              <a:rPr lang="en-US"/>
              <a:t>PCB (Printed Circuit Board) : thin </a:t>
            </a:r>
            <a:r>
              <a:rPr lang="en-US">
                <a:ea typeface="+mn-lt"/>
                <a:cs typeface="+mn-lt"/>
              </a:rPr>
              <a:t>electronic assembly that uses copper conductors to create electrical connections between components</a:t>
            </a:r>
          </a:p>
          <a:p>
            <a:r>
              <a:rPr lang="en-US" sz="1800">
                <a:latin typeface="Segoe UI"/>
                <a:ea typeface="+mn-lt"/>
                <a:cs typeface="Segoe UI"/>
                <a:hlinkClick r:id="rId3"/>
              </a:rPr>
              <a:t>YouTube Link With More Visuals</a:t>
            </a:r>
            <a:endParaRPr lang="en-US" sz="1800">
              <a:solidFill>
                <a:srgbClr val="000000"/>
              </a:solidFill>
              <a:ea typeface="+mn-lt"/>
              <a:cs typeface="+mn-lt"/>
            </a:endParaRPr>
          </a:p>
          <a:p>
            <a:endParaRPr lang="en-US">
              <a:ea typeface="+mn-lt"/>
              <a:cs typeface="+mn-lt"/>
            </a:endParaRPr>
          </a:p>
        </p:txBody>
      </p:sp>
      <p:pic>
        <p:nvPicPr>
          <p:cNvPr id="8" name="Picture 7" descr="Printed circuit board - Wikipedia">
            <a:extLst>
              <a:ext uri="{FF2B5EF4-FFF2-40B4-BE49-F238E27FC236}">
                <a16:creationId xmlns:a16="http://schemas.microsoft.com/office/drawing/2014/main" id="{E7FB9C59-6EF6-E248-C35D-CA80D1918BDC}"/>
              </a:ext>
            </a:extLst>
          </p:cNvPr>
          <p:cNvPicPr>
            <a:picLocks noChangeAspect="1"/>
          </p:cNvPicPr>
          <p:nvPr/>
        </p:nvPicPr>
        <p:blipFill>
          <a:blip r:embed="rId4"/>
          <a:stretch>
            <a:fillRect/>
          </a:stretch>
        </p:blipFill>
        <p:spPr>
          <a:xfrm>
            <a:off x="5154561" y="1367839"/>
            <a:ext cx="6073876" cy="4466451"/>
          </a:xfrm>
          <a:prstGeom prst="rect">
            <a:avLst/>
          </a:prstGeom>
        </p:spPr>
      </p:pic>
      <p:sp>
        <p:nvSpPr>
          <p:cNvPr id="9" name="Arrow: Down 8">
            <a:extLst>
              <a:ext uri="{FF2B5EF4-FFF2-40B4-BE49-F238E27FC236}">
                <a16:creationId xmlns:a16="http://schemas.microsoft.com/office/drawing/2014/main" id="{815C10D7-3C83-96B4-2F82-84FA0F573A01}"/>
              </a:ext>
            </a:extLst>
          </p:cNvPr>
          <p:cNvSpPr/>
          <p:nvPr/>
        </p:nvSpPr>
        <p:spPr>
          <a:xfrm rot="15840000">
            <a:off x="4972802" y="4179531"/>
            <a:ext cx="136140" cy="288094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E1B3E3-CAC3-F369-7471-11284BBEAC8C}"/>
              </a:ext>
            </a:extLst>
          </p:cNvPr>
          <p:cNvSpPr txBox="1"/>
          <p:nvPr/>
        </p:nvSpPr>
        <p:spPr>
          <a:xfrm>
            <a:off x="1962883" y="5800260"/>
            <a:ext cx="20418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Traces = connections</a:t>
            </a:r>
          </a:p>
        </p:txBody>
      </p:sp>
      <p:sp>
        <p:nvSpPr>
          <p:cNvPr id="11" name="Arrow: Down 10">
            <a:extLst>
              <a:ext uri="{FF2B5EF4-FFF2-40B4-BE49-F238E27FC236}">
                <a16:creationId xmlns:a16="http://schemas.microsoft.com/office/drawing/2014/main" id="{6585CE1E-58B6-77BB-A499-2F1E3DE46EDA}"/>
              </a:ext>
            </a:extLst>
          </p:cNvPr>
          <p:cNvSpPr/>
          <p:nvPr/>
        </p:nvSpPr>
        <p:spPr>
          <a:xfrm rot="7980000">
            <a:off x="7083890" y="4523304"/>
            <a:ext cx="136140" cy="203290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C9262B-5A22-553F-EBA0-B42C5184C64F}"/>
              </a:ext>
            </a:extLst>
          </p:cNvPr>
          <p:cNvSpPr txBox="1"/>
          <p:nvPr/>
        </p:nvSpPr>
        <p:spPr>
          <a:xfrm>
            <a:off x="7538962" y="6166485"/>
            <a:ext cx="3289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Copper pads: where we solder surface mount (SMT) components</a:t>
            </a:r>
          </a:p>
        </p:txBody>
      </p:sp>
      <p:sp>
        <p:nvSpPr>
          <p:cNvPr id="13" name="Arrow: Down 12">
            <a:extLst>
              <a:ext uri="{FF2B5EF4-FFF2-40B4-BE49-F238E27FC236}">
                <a16:creationId xmlns:a16="http://schemas.microsoft.com/office/drawing/2014/main" id="{57B24CFA-73C2-030F-D966-B06FC2912D92}"/>
              </a:ext>
            </a:extLst>
          </p:cNvPr>
          <p:cNvSpPr/>
          <p:nvPr/>
        </p:nvSpPr>
        <p:spPr>
          <a:xfrm rot="2820000">
            <a:off x="7076782" y="557022"/>
            <a:ext cx="160721" cy="130778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216E647-F492-23C8-0698-2E44C1C6F810}"/>
              </a:ext>
            </a:extLst>
          </p:cNvPr>
          <p:cNvSpPr txBox="1"/>
          <p:nvPr/>
        </p:nvSpPr>
        <p:spPr>
          <a:xfrm>
            <a:off x="7364152" y="435633"/>
            <a:ext cx="2484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ICs are SMT</a:t>
            </a:r>
          </a:p>
        </p:txBody>
      </p:sp>
      <p:sp>
        <p:nvSpPr>
          <p:cNvPr id="18" name="Arrow: Down 17">
            <a:extLst>
              <a:ext uri="{FF2B5EF4-FFF2-40B4-BE49-F238E27FC236}">
                <a16:creationId xmlns:a16="http://schemas.microsoft.com/office/drawing/2014/main" id="{1A3A3855-688B-21A4-488A-1533EF7C1377}"/>
              </a:ext>
            </a:extLst>
          </p:cNvPr>
          <p:cNvSpPr/>
          <p:nvPr/>
        </p:nvSpPr>
        <p:spPr>
          <a:xfrm rot="-120000">
            <a:off x="5530496" y="1208368"/>
            <a:ext cx="173012" cy="69326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006B04-4A99-C1C5-6AF0-485B1BE3824D}"/>
              </a:ext>
            </a:extLst>
          </p:cNvPr>
          <p:cNvSpPr txBox="1"/>
          <p:nvPr/>
        </p:nvSpPr>
        <p:spPr>
          <a:xfrm>
            <a:off x="4825442" y="837804"/>
            <a:ext cx="1905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Component labels</a:t>
            </a:r>
          </a:p>
        </p:txBody>
      </p:sp>
      <p:sp>
        <p:nvSpPr>
          <p:cNvPr id="20" name="Arrow: Down 19">
            <a:extLst>
              <a:ext uri="{FF2B5EF4-FFF2-40B4-BE49-F238E27FC236}">
                <a16:creationId xmlns:a16="http://schemas.microsoft.com/office/drawing/2014/main" id="{C0D9A136-BEAC-FB7A-BADF-F7585A61AB13}"/>
              </a:ext>
            </a:extLst>
          </p:cNvPr>
          <p:cNvSpPr/>
          <p:nvPr/>
        </p:nvSpPr>
        <p:spPr>
          <a:xfrm rot="120000">
            <a:off x="10427457" y="1012542"/>
            <a:ext cx="123851" cy="175023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9711F79-302B-F7EB-19C5-D748DC910FA2}"/>
              </a:ext>
            </a:extLst>
          </p:cNvPr>
          <p:cNvSpPr txBox="1"/>
          <p:nvPr/>
        </p:nvSpPr>
        <p:spPr>
          <a:xfrm>
            <a:off x="9852775" y="705565"/>
            <a:ext cx="1688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Mounting holes</a:t>
            </a:r>
          </a:p>
        </p:txBody>
      </p:sp>
    </p:spTree>
    <p:extLst>
      <p:ext uri="{BB962C8B-B14F-4D97-AF65-F5344CB8AC3E}">
        <p14:creationId xmlns:p14="http://schemas.microsoft.com/office/powerpoint/2010/main" val="153800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a:t>
            </a:r>
            <a:r>
              <a:rPr lang="en-US" sz="2400" err="1"/>
              <a:t>gnd</a:t>
            </a:r>
            <a:r>
              <a:rPr lang="en-US" sz="2400"/>
              <a:t> &amp; </a:t>
            </a:r>
            <a:r>
              <a:rPr lang="en-US" sz="2400" err="1"/>
              <a:t>pwr</a:t>
            </a:r>
            <a:r>
              <a:rPr lang="en-US" sz="2400"/>
              <a:t> ports</a:t>
            </a:r>
            <a:endParaRPr lang="en-US"/>
          </a:p>
        </p:txBody>
      </p:sp>
      <p:pic>
        <p:nvPicPr>
          <p:cNvPr id="6" name="Picture 5" descr="A screenshot of a computer&#10;&#10;Description automatically generated">
            <a:extLst>
              <a:ext uri="{FF2B5EF4-FFF2-40B4-BE49-F238E27FC236}">
                <a16:creationId xmlns:a16="http://schemas.microsoft.com/office/drawing/2014/main" id="{842283AC-0562-3793-3B5D-F1F124773700}"/>
              </a:ext>
            </a:extLst>
          </p:cNvPr>
          <p:cNvPicPr>
            <a:picLocks noChangeAspect="1"/>
          </p:cNvPicPr>
          <p:nvPr/>
        </p:nvPicPr>
        <p:blipFill>
          <a:blip r:embed="rId2"/>
          <a:stretch>
            <a:fillRect/>
          </a:stretch>
        </p:blipFill>
        <p:spPr>
          <a:xfrm>
            <a:off x="1285595" y="1356472"/>
            <a:ext cx="4533339" cy="3304614"/>
          </a:xfrm>
          <a:prstGeom prst="rect">
            <a:avLst/>
          </a:prstGeom>
        </p:spPr>
      </p:pic>
      <p:sp>
        <p:nvSpPr>
          <p:cNvPr id="8" name="TextBox 7">
            <a:extLst>
              <a:ext uri="{FF2B5EF4-FFF2-40B4-BE49-F238E27FC236}">
                <a16:creationId xmlns:a16="http://schemas.microsoft.com/office/drawing/2014/main" id="{4AEEF541-FFED-3ED5-BAD4-3DA47C151573}"/>
              </a:ext>
            </a:extLst>
          </p:cNvPr>
          <p:cNvSpPr txBox="1"/>
          <p:nvPr/>
        </p:nvSpPr>
        <p:spPr>
          <a:xfrm>
            <a:off x="5939118" y="1714499"/>
            <a:ext cx="605117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The next important thing on top are GND and PWR ports. You can place generic GND and VCC (and rename it to the correct voltage) port as a sort of "special net".</a:t>
            </a:r>
            <a:endParaRPr lang="en-US"/>
          </a:p>
        </p:txBody>
      </p:sp>
      <p:pic>
        <p:nvPicPr>
          <p:cNvPr id="11" name="Picture 10" descr="A diagram of a circuit&#10;&#10;Description automatically generated">
            <a:extLst>
              <a:ext uri="{FF2B5EF4-FFF2-40B4-BE49-F238E27FC236}">
                <a16:creationId xmlns:a16="http://schemas.microsoft.com/office/drawing/2014/main" id="{AB1C9D60-C158-8090-1258-B061C0FBBE3F}"/>
              </a:ext>
            </a:extLst>
          </p:cNvPr>
          <p:cNvPicPr>
            <a:picLocks noChangeAspect="1"/>
          </p:cNvPicPr>
          <p:nvPr/>
        </p:nvPicPr>
        <p:blipFill>
          <a:blip r:embed="rId3"/>
          <a:stretch>
            <a:fillRect/>
          </a:stretch>
        </p:blipFill>
        <p:spPr>
          <a:xfrm>
            <a:off x="7105370" y="3548623"/>
            <a:ext cx="2105025" cy="2943225"/>
          </a:xfrm>
          <a:prstGeom prst="rect">
            <a:avLst/>
          </a:prstGeom>
        </p:spPr>
      </p:pic>
    </p:spTree>
    <p:extLst>
      <p:ext uri="{BB962C8B-B14F-4D97-AF65-F5344CB8AC3E}">
        <p14:creationId xmlns:p14="http://schemas.microsoft.com/office/powerpoint/2010/main" val="371361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a:t>
            </a:r>
            <a:endParaRPr lang="en-US"/>
          </a:p>
        </p:txBody>
      </p:sp>
      <p:pic>
        <p:nvPicPr>
          <p:cNvPr id="12" name="Picture 11" descr="A screenshot of a computer&#10;&#10;Description automatically generated">
            <a:extLst>
              <a:ext uri="{FF2B5EF4-FFF2-40B4-BE49-F238E27FC236}">
                <a16:creationId xmlns:a16="http://schemas.microsoft.com/office/drawing/2014/main" id="{EB088D1C-AE77-1576-1304-D6AA810AE4EE}"/>
              </a:ext>
            </a:extLst>
          </p:cNvPr>
          <p:cNvPicPr>
            <a:picLocks noChangeAspect="1"/>
          </p:cNvPicPr>
          <p:nvPr/>
        </p:nvPicPr>
        <p:blipFill>
          <a:blip r:embed="rId2"/>
          <a:stretch>
            <a:fillRect/>
          </a:stretch>
        </p:blipFill>
        <p:spPr>
          <a:xfrm>
            <a:off x="1478896" y="1799385"/>
            <a:ext cx="4124325" cy="1533525"/>
          </a:xfrm>
          <a:prstGeom prst="rect">
            <a:avLst/>
          </a:prstGeom>
        </p:spPr>
      </p:pic>
      <p:sp>
        <p:nvSpPr>
          <p:cNvPr id="4" name="TextBox 3">
            <a:extLst>
              <a:ext uri="{FF2B5EF4-FFF2-40B4-BE49-F238E27FC236}">
                <a16:creationId xmlns:a16="http://schemas.microsoft.com/office/drawing/2014/main" id="{A8F80A5C-A9AF-7A1F-9A2A-C1D02E830D2F}"/>
              </a:ext>
            </a:extLst>
          </p:cNvPr>
          <p:cNvSpPr txBox="1"/>
          <p:nvPr/>
        </p:nvSpPr>
        <p:spPr>
          <a:xfrm>
            <a:off x="5939118" y="1714499"/>
            <a:ext cx="605117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The next important item on port is the "Generic NO ERC". This means there's no electrical connections, which is great for suppressing some warning and denotes the open connection on your schematic is intentional.</a:t>
            </a:r>
          </a:p>
        </p:txBody>
      </p:sp>
      <p:pic>
        <p:nvPicPr>
          <p:cNvPr id="7" name="Picture 6" descr="A yellow square with black text&#10;&#10;Description automatically generated">
            <a:extLst>
              <a:ext uri="{FF2B5EF4-FFF2-40B4-BE49-F238E27FC236}">
                <a16:creationId xmlns:a16="http://schemas.microsoft.com/office/drawing/2014/main" id="{363DEA2A-B1DB-016F-3A12-6C805AB9224F}"/>
              </a:ext>
            </a:extLst>
          </p:cNvPr>
          <p:cNvPicPr>
            <a:picLocks noChangeAspect="1"/>
          </p:cNvPicPr>
          <p:nvPr/>
        </p:nvPicPr>
        <p:blipFill>
          <a:blip r:embed="rId3"/>
          <a:stretch>
            <a:fillRect/>
          </a:stretch>
        </p:blipFill>
        <p:spPr>
          <a:xfrm>
            <a:off x="1578349" y="3703263"/>
            <a:ext cx="4362450" cy="2667561"/>
          </a:xfrm>
          <a:prstGeom prst="rect">
            <a:avLst/>
          </a:prstGeom>
        </p:spPr>
      </p:pic>
    </p:spTree>
    <p:extLst>
      <p:ext uri="{BB962C8B-B14F-4D97-AF65-F5344CB8AC3E}">
        <p14:creationId xmlns:p14="http://schemas.microsoft.com/office/powerpoint/2010/main" val="229307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a:t>
            </a:r>
            <a:endParaRPr lang="en-US"/>
          </a:p>
        </p:txBody>
      </p:sp>
      <p:pic>
        <p:nvPicPr>
          <p:cNvPr id="3" name="Picture 2" descr="A screenshot of a computer&#10;&#10;Description automatically generated">
            <a:extLst>
              <a:ext uri="{FF2B5EF4-FFF2-40B4-BE49-F238E27FC236}">
                <a16:creationId xmlns:a16="http://schemas.microsoft.com/office/drawing/2014/main" id="{24036F1F-5411-DB64-9466-F2666A09CE01}"/>
              </a:ext>
            </a:extLst>
          </p:cNvPr>
          <p:cNvPicPr>
            <a:picLocks noChangeAspect="1"/>
          </p:cNvPicPr>
          <p:nvPr/>
        </p:nvPicPr>
        <p:blipFill>
          <a:blip r:embed="rId2"/>
          <a:stretch>
            <a:fillRect/>
          </a:stretch>
        </p:blipFill>
        <p:spPr>
          <a:xfrm>
            <a:off x="714094" y="1933575"/>
            <a:ext cx="5228105" cy="1276350"/>
          </a:xfrm>
          <a:prstGeom prst="rect">
            <a:avLst/>
          </a:prstGeom>
        </p:spPr>
      </p:pic>
      <p:sp>
        <p:nvSpPr>
          <p:cNvPr id="8" name="TextBox 7">
            <a:extLst>
              <a:ext uri="{FF2B5EF4-FFF2-40B4-BE49-F238E27FC236}">
                <a16:creationId xmlns:a16="http://schemas.microsoft.com/office/drawing/2014/main" id="{C1BAAC87-5BB1-B42B-7675-BDE402923AD1}"/>
              </a:ext>
            </a:extLst>
          </p:cNvPr>
          <p:cNvSpPr txBox="1"/>
          <p:nvPr/>
        </p:nvSpPr>
        <p:spPr>
          <a:xfrm>
            <a:off x="5939118" y="1714499"/>
            <a:ext cx="605117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Next we have text, which is great for comments, and filling out the box at the bottom right.</a:t>
            </a:r>
            <a:endParaRPr lang="en-US"/>
          </a:p>
        </p:txBody>
      </p:sp>
      <p:pic>
        <p:nvPicPr>
          <p:cNvPr id="9" name="Picture 8" descr="A close-up of a document&#10;&#10;Description automatically generated">
            <a:extLst>
              <a:ext uri="{FF2B5EF4-FFF2-40B4-BE49-F238E27FC236}">
                <a16:creationId xmlns:a16="http://schemas.microsoft.com/office/drawing/2014/main" id="{090FC6F4-64F8-A9F9-BBF1-EE8AA9129243}"/>
              </a:ext>
            </a:extLst>
          </p:cNvPr>
          <p:cNvPicPr>
            <a:picLocks noChangeAspect="1"/>
          </p:cNvPicPr>
          <p:nvPr/>
        </p:nvPicPr>
        <p:blipFill>
          <a:blip r:embed="rId3"/>
          <a:stretch>
            <a:fillRect/>
          </a:stretch>
        </p:blipFill>
        <p:spPr>
          <a:xfrm>
            <a:off x="2300007" y="3768539"/>
            <a:ext cx="7278221" cy="1864659"/>
          </a:xfrm>
          <a:prstGeom prst="rect">
            <a:avLst/>
          </a:prstGeom>
        </p:spPr>
      </p:pic>
    </p:spTree>
    <p:extLst>
      <p:ext uri="{BB962C8B-B14F-4D97-AF65-F5344CB8AC3E}">
        <p14:creationId xmlns:p14="http://schemas.microsoft.com/office/powerpoint/2010/main" val="277422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a:t>
            </a:r>
            <a:endParaRPr lang="en-US"/>
          </a:p>
        </p:txBody>
      </p:sp>
      <p:pic>
        <p:nvPicPr>
          <p:cNvPr id="4" name="Picture 3" descr="A screenshot of a computer&#10;&#10;Description automatically generated">
            <a:extLst>
              <a:ext uri="{FF2B5EF4-FFF2-40B4-BE49-F238E27FC236}">
                <a16:creationId xmlns:a16="http://schemas.microsoft.com/office/drawing/2014/main" id="{6E10D8D8-1935-EEC0-74FD-31AB5E15E216}"/>
              </a:ext>
            </a:extLst>
          </p:cNvPr>
          <p:cNvPicPr>
            <a:picLocks noChangeAspect="1"/>
          </p:cNvPicPr>
          <p:nvPr/>
        </p:nvPicPr>
        <p:blipFill>
          <a:blip r:embed="rId2"/>
          <a:stretch>
            <a:fillRect/>
          </a:stretch>
        </p:blipFill>
        <p:spPr>
          <a:xfrm>
            <a:off x="690563" y="1770529"/>
            <a:ext cx="4714875" cy="2667000"/>
          </a:xfrm>
          <a:prstGeom prst="rect">
            <a:avLst/>
          </a:prstGeom>
        </p:spPr>
      </p:pic>
      <p:sp>
        <p:nvSpPr>
          <p:cNvPr id="7" name="TextBox 6">
            <a:extLst>
              <a:ext uri="{FF2B5EF4-FFF2-40B4-BE49-F238E27FC236}">
                <a16:creationId xmlns:a16="http://schemas.microsoft.com/office/drawing/2014/main" id="{E1778EDC-B828-9DA5-7C77-EA3812C70048}"/>
              </a:ext>
            </a:extLst>
          </p:cNvPr>
          <p:cNvSpPr txBox="1"/>
          <p:nvPr/>
        </p:nvSpPr>
        <p:spPr>
          <a:xfrm>
            <a:off x="5827059" y="2039470"/>
            <a:ext cx="605117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Finally we have shapes, which can be useful for drawing blocks or inserting a key image (i.e. from a datasheet).</a:t>
            </a:r>
            <a:endParaRPr lang="en-US"/>
          </a:p>
        </p:txBody>
      </p:sp>
    </p:spTree>
    <p:extLst>
      <p:ext uri="{BB962C8B-B14F-4D97-AF65-F5344CB8AC3E}">
        <p14:creationId xmlns:p14="http://schemas.microsoft.com/office/powerpoint/2010/main" val="322219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Schematic drawing: annotations</a:t>
            </a:r>
            <a:endParaRPr lang="en-US" sz="2400">
              <a:solidFill>
                <a:srgbClr val="000000"/>
              </a:solidFill>
              <a:latin typeface="TW Cen MT"/>
            </a:endParaRPr>
          </a:p>
        </p:txBody>
      </p:sp>
      <p:sp>
        <p:nvSpPr>
          <p:cNvPr id="7" name="TextBox 6">
            <a:extLst>
              <a:ext uri="{FF2B5EF4-FFF2-40B4-BE49-F238E27FC236}">
                <a16:creationId xmlns:a16="http://schemas.microsoft.com/office/drawing/2014/main" id="{E1778EDC-B828-9DA5-7C77-EA3812C70048}"/>
              </a:ext>
            </a:extLst>
          </p:cNvPr>
          <p:cNvSpPr txBox="1"/>
          <p:nvPr/>
        </p:nvSpPr>
        <p:spPr>
          <a:xfrm>
            <a:off x="2241176" y="5569323"/>
            <a:ext cx="866214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Now we'll update the </a:t>
            </a:r>
            <a:r>
              <a:rPr lang="en-US" sz="2800" err="1"/>
              <a:t>RefDes</a:t>
            </a:r>
            <a:r>
              <a:rPr lang="en-US" sz="2800"/>
              <a:t> as promised.</a:t>
            </a:r>
            <a:endParaRPr lang="en-US"/>
          </a:p>
          <a:p>
            <a:pPr algn="ctr"/>
            <a:r>
              <a:rPr lang="en-US" sz="2800"/>
              <a:t>Go to Tools  ==&gt; Annotations ==&gt; Annotate Schematics</a:t>
            </a:r>
          </a:p>
        </p:txBody>
      </p:sp>
      <p:pic>
        <p:nvPicPr>
          <p:cNvPr id="3" name="Picture 2" descr="A screenshot of a computer&#10;&#10;Description automatically generated">
            <a:extLst>
              <a:ext uri="{FF2B5EF4-FFF2-40B4-BE49-F238E27FC236}">
                <a16:creationId xmlns:a16="http://schemas.microsoft.com/office/drawing/2014/main" id="{A5D4B1E1-76A8-1909-4E4B-CDEC5089259A}"/>
              </a:ext>
            </a:extLst>
          </p:cNvPr>
          <p:cNvPicPr>
            <a:picLocks noChangeAspect="1"/>
          </p:cNvPicPr>
          <p:nvPr/>
        </p:nvPicPr>
        <p:blipFill>
          <a:blip r:embed="rId2"/>
          <a:stretch>
            <a:fillRect/>
          </a:stretch>
        </p:blipFill>
        <p:spPr>
          <a:xfrm>
            <a:off x="3563190" y="1324815"/>
            <a:ext cx="5054414" cy="4208370"/>
          </a:xfrm>
          <a:prstGeom prst="rect">
            <a:avLst/>
          </a:prstGeom>
        </p:spPr>
      </p:pic>
    </p:spTree>
    <p:extLst>
      <p:ext uri="{BB962C8B-B14F-4D97-AF65-F5344CB8AC3E}">
        <p14:creationId xmlns:p14="http://schemas.microsoft.com/office/powerpoint/2010/main" val="199036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Schematic drawing: annotations</a:t>
            </a:r>
            <a:endParaRPr lang="en-US" sz="2400">
              <a:solidFill>
                <a:srgbClr val="000000"/>
              </a:solidFill>
              <a:latin typeface="TW Cen MT"/>
            </a:endParaRPr>
          </a:p>
        </p:txBody>
      </p:sp>
      <p:pic>
        <p:nvPicPr>
          <p:cNvPr id="6" name="Picture 5" descr="A screenshot of a computer&#10;&#10;Description automatically generated">
            <a:extLst>
              <a:ext uri="{FF2B5EF4-FFF2-40B4-BE49-F238E27FC236}">
                <a16:creationId xmlns:a16="http://schemas.microsoft.com/office/drawing/2014/main" id="{66E6D048-1D5E-A872-F2E9-C0B08B6F4DE5}"/>
              </a:ext>
            </a:extLst>
          </p:cNvPr>
          <p:cNvPicPr>
            <a:picLocks noChangeAspect="1"/>
          </p:cNvPicPr>
          <p:nvPr/>
        </p:nvPicPr>
        <p:blipFill>
          <a:blip r:embed="rId2"/>
          <a:stretch>
            <a:fillRect/>
          </a:stretch>
        </p:blipFill>
        <p:spPr>
          <a:xfrm>
            <a:off x="1466850" y="1355632"/>
            <a:ext cx="9258300" cy="5267325"/>
          </a:xfrm>
          <a:prstGeom prst="rect">
            <a:avLst/>
          </a:prstGeom>
        </p:spPr>
      </p:pic>
    </p:spTree>
    <p:extLst>
      <p:ext uri="{BB962C8B-B14F-4D97-AF65-F5344CB8AC3E}">
        <p14:creationId xmlns:p14="http://schemas.microsoft.com/office/powerpoint/2010/main" val="1713861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annotations</a:t>
            </a:r>
            <a:endParaRPr lang="en-US"/>
          </a:p>
        </p:txBody>
      </p:sp>
      <p:pic>
        <p:nvPicPr>
          <p:cNvPr id="3" name="Picture 2" descr="A screenshot of a computer&#10;&#10;Description automatically generated">
            <a:extLst>
              <a:ext uri="{FF2B5EF4-FFF2-40B4-BE49-F238E27FC236}">
                <a16:creationId xmlns:a16="http://schemas.microsoft.com/office/drawing/2014/main" id="{082E161F-89EA-4BCB-907B-3DE6BC084AD1}"/>
              </a:ext>
            </a:extLst>
          </p:cNvPr>
          <p:cNvPicPr>
            <a:picLocks noChangeAspect="1"/>
          </p:cNvPicPr>
          <p:nvPr/>
        </p:nvPicPr>
        <p:blipFill>
          <a:blip r:embed="rId2"/>
          <a:stretch>
            <a:fillRect/>
          </a:stretch>
        </p:blipFill>
        <p:spPr>
          <a:xfrm>
            <a:off x="1025072" y="1358871"/>
            <a:ext cx="10131798" cy="4589929"/>
          </a:xfrm>
          <a:prstGeom prst="rect">
            <a:avLst/>
          </a:prstGeom>
        </p:spPr>
      </p:pic>
      <p:sp>
        <p:nvSpPr>
          <p:cNvPr id="7" name="TextBox 6">
            <a:extLst>
              <a:ext uri="{FF2B5EF4-FFF2-40B4-BE49-F238E27FC236}">
                <a16:creationId xmlns:a16="http://schemas.microsoft.com/office/drawing/2014/main" id="{82363609-C584-5E37-D245-C9C98753205C}"/>
              </a:ext>
            </a:extLst>
          </p:cNvPr>
          <p:cNvSpPr txBox="1"/>
          <p:nvPr/>
        </p:nvSpPr>
        <p:spPr>
          <a:xfrm>
            <a:off x="1143000" y="5950323"/>
            <a:ext cx="99059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Make sure to close all windows bro trying to update the schematic.</a:t>
            </a:r>
            <a:endParaRPr lang="en-US"/>
          </a:p>
        </p:txBody>
      </p:sp>
    </p:spTree>
    <p:extLst>
      <p:ext uri="{BB962C8B-B14F-4D97-AF65-F5344CB8AC3E}">
        <p14:creationId xmlns:p14="http://schemas.microsoft.com/office/powerpoint/2010/main" val="833591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Final Look</a:t>
            </a:r>
            <a:endParaRPr lang="en-US"/>
          </a:p>
        </p:txBody>
      </p:sp>
      <p:pic>
        <p:nvPicPr>
          <p:cNvPr id="7" name="Picture 6" descr="A diagram of a circuit board&#10;&#10;Description automatically generated">
            <a:extLst>
              <a:ext uri="{FF2B5EF4-FFF2-40B4-BE49-F238E27FC236}">
                <a16:creationId xmlns:a16="http://schemas.microsoft.com/office/drawing/2014/main" id="{69370CC9-13A5-37FE-3977-DB6D887DFB19}"/>
              </a:ext>
            </a:extLst>
          </p:cNvPr>
          <p:cNvPicPr>
            <a:picLocks noChangeAspect="1"/>
          </p:cNvPicPr>
          <p:nvPr/>
        </p:nvPicPr>
        <p:blipFill>
          <a:blip r:embed="rId2"/>
          <a:stretch>
            <a:fillRect/>
          </a:stretch>
        </p:blipFill>
        <p:spPr>
          <a:xfrm>
            <a:off x="963706" y="1349250"/>
            <a:ext cx="10712823" cy="5257678"/>
          </a:xfrm>
          <a:prstGeom prst="rect">
            <a:avLst/>
          </a:prstGeom>
        </p:spPr>
      </p:pic>
    </p:spTree>
    <p:extLst>
      <p:ext uri="{BB962C8B-B14F-4D97-AF65-F5344CB8AC3E}">
        <p14:creationId xmlns:p14="http://schemas.microsoft.com/office/powerpoint/2010/main" val="9334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Final look</a:t>
            </a:r>
            <a:endParaRPr lang="en-US"/>
          </a:p>
        </p:txBody>
      </p:sp>
      <p:pic>
        <p:nvPicPr>
          <p:cNvPr id="7" name="Picture 6" descr="A diagram of a circuit&#10;&#10;Description automatically generated">
            <a:extLst>
              <a:ext uri="{FF2B5EF4-FFF2-40B4-BE49-F238E27FC236}">
                <a16:creationId xmlns:a16="http://schemas.microsoft.com/office/drawing/2014/main" id="{570100DD-254D-E1A5-568B-D45EEDC892C8}"/>
              </a:ext>
            </a:extLst>
          </p:cNvPr>
          <p:cNvPicPr>
            <a:picLocks noChangeAspect="1"/>
          </p:cNvPicPr>
          <p:nvPr/>
        </p:nvPicPr>
        <p:blipFill>
          <a:blip r:embed="rId3"/>
          <a:stretch>
            <a:fillRect/>
          </a:stretch>
        </p:blipFill>
        <p:spPr>
          <a:xfrm>
            <a:off x="448235" y="1585147"/>
            <a:ext cx="11486030" cy="3687706"/>
          </a:xfrm>
          <a:prstGeom prst="rect">
            <a:avLst/>
          </a:prstGeom>
        </p:spPr>
      </p:pic>
    </p:spTree>
    <p:extLst>
      <p:ext uri="{BB962C8B-B14F-4D97-AF65-F5344CB8AC3E}">
        <p14:creationId xmlns:p14="http://schemas.microsoft.com/office/powerpoint/2010/main" val="278376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drawing: Your Task</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Wire up the NE555P (555 Timer) using the leftover components to generate a clock signal approximately at 1.4492Hz (</a:t>
            </a:r>
            <a:r>
              <a:rPr lang="en-US" sz="2800" err="1"/>
              <a:t>t_H</a:t>
            </a:r>
            <a:r>
              <a:rPr lang="en-US" sz="2800"/>
              <a:t>=345.5506mS, </a:t>
            </a:r>
            <a:r>
              <a:rPr lang="en-US" sz="2800" err="1"/>
              <a:t>t_L</a:t>
            </a:r>
            <a:r>
              <a:rPr lang="en-US" sz="2800"/>
              <a:t>=343.035mS):</a:t>
            </a:r>
            <a:endParaRPr lang="en-US"/>
          </a:p>
          <a:p>
            <a:pPr lvl="1">
              <a:buFont typeface="Courier New" panose="020B0604020202020204" pitchFamily="34" charset="0"/>
              <a:buChar char="o"/>
            </a:pPr>
            <a:r>
              <a:rPr lang="en-US" sz="2200">
                <a:ea typeface="+mn-lt"/>
                <a:cs typeface="+mn-lt"/>
              </a:rPr>
              <a:t>ERJ-6ENF1001V (1kΩ)</a:t>
            </a:r>
          </a:p>
          <a:p>
            <a:pPr lvl="1">
              <a:buFont typeface="Courier New" panose="020B0604020202020204" pitchFamily="34" charset="0"/>
              <a:buChar char="o"/>
            </a:pPr>
            <a:r>
              <a:rPr lang="en-US" sz="2200">
                <a:ea typeface="+mn-lt"/>
                <a:cs typeface="+mn-lt"/>
              </a:rPr>
              <a:t>ERJ-6ENF1502V </a:t>
            </a:r>
            <a:r>
              <a:rPr lang="en-US" sz="2200">
                <a:latin typeface="TW Cen MT"/>
                <a:ea typeface="+mn-lt"/>
                <a:cs typeface="+mn-lt"/>
              </a:rPr>
              <a:t>(15kΩ)</a:t>
            </a:r>
          </a:p>
          <a:p>
            <a:pPr lvl="1">
              <a:buFont typeface="Courier New" panose="020B0604020202020204" pitchFamily="34" charset="0"/>
              <a:buChar char="o"/>
            </a:pPr>
            <a:r>
              <a:rPr lang="en-US" sz="2200">
                <a:ea typeface="+mn-lt"/>
                <a:cs typeface="+mn-lt"/>
              </a:rPr>
              <a:t>ERJ-6ENF1100V </a:t>
            </a:r>
            <a:r>
              <a:rPr lang="en-US" sz="2200">
                <a:latin typeface="TW Cen MT"/>
                <a:ea typeface="+mn-lt"/>
                <a:cs typeface="+mn-lt"/>
              </a:rPr>
              <a:t>(110Ω)</a:t>
            </a:r>
          </a:p>
          <a:p>
            <a:pPr lvl="1">
              <a:buFont typeface="Courier New" panose="020B0604020202020204" pitchFamily="34" charset="0"/>
              <a:buChar char="o"/>
            </a:pPr>
            <a:r>
              <a:rPr lang="en-US" sz="2200">
                <a:ea typeface="+mn-lt"/>
                <a:cs typeface="+mn-lt"/>
              </a:rPr>
              <a:t>C0805F103K5RACTU </a:t>
            </a:r>
            <a:r>
              <a:rPr lang="en-US" sz="2200">
                <a:latin typeface="TW Cen MT"/>
                <a:ea typeface="+mn-lt"/>
                <a:cs typeface="+mn-lt"/>
              </a:rPr>
              <a:t>(10nF)</a:t>
            </a:r>
          </a:p>
          <a:p>
            <a:pPr lvl="1">
              <a:buFont typeface="Courier New" panose="020B0604020202020204" pitchFamily="34" charset="0"/>
              <a:buChar char="o"/>
            </a:pPr>
            <a:r>
              <a:rPr lang="en-US" sz="2200">
                <a:ea typeface="+mn-lt"/>
                <a:cs typeface="+mn-lt"/>
              </a:rPr>
              <a:t>C2012X5R1A336M125AC (33uF)</a:t>
            </a:r>
          </a:p>
          <a:p>
            <a:r>
              <a:rPr lang="en-US" sz="2800"/>
              <a:t>Make sure to refer to the datasheet to get all the connections</a:t>
            </a:r>
          </a:p>
        </p:txBody>
      </p:sp>
    </p:spTree>
    <p:extLst>
      <p:ext uri="{BB962C8B-B14F-4D97-AF65-F5344CB8AC3E}">
        <p14:creationId xmlns:p14="http://schemas.microsoft.com/office/powerpoint/2010/main" val="97206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9A8D-C340-02EF-B8FE-0D169907DE57}"/>
              </a:ext>
            </a:extLst>
          </p:cNvPr>
          <p:cNvSpPr>
            <a:spLocks noGrp="1"/>
          </p:cNvSpPr>
          <p:nvPr>
            <p:ph type="title"/>
          </p:nvPr>
        </p:nvSpPr>
        <p:spPr>
          <a:xfrm>
            <a:off x="1497832" y="372712"/>
            <a:ext cx="4104966" cy="888634"/>
          </a:xfrm>
        </p:spPr>
        <p:txBody>
          <a:bodyPr>
            <a:normAutofit fontScale="90000"/>
          </a:bodyPr>
          <a:lstStyle/>
          <a:p>
            <a:r>
              <a:rPr lang="en-US"/>
              <a:t>Older </a:t>
            </a:r>
            <a:r>
              <a:rPr lang="en-US" err="1"/>
              <a:t>pcbs</a:t>
            </a:r>
            <a:r>
              <a:rPr lang="en-US"/>
              <a:t>/circuits</a:t>
            </a:r>
          </a:p>
        </p:txBody>
      </p:sp>
      <p:pic>
        <p:nvPicPr>
          <p:cNvPr id="5" name="Picture 4" descr="What is a PCB">
            <a:extLst>
              <a:ext uri="{FF2B5EF4-FFF2-40B4-BE49-F238E27FC236}">
                <a16:creationId xmlns:a16="http://schemas.microsoft.com/office/drawing/2014/main" id="{2B30A174-4738-164C-EFC8-0B5F64B5A401}"/>
              </a:ext>
            </a:extLst>
          </p:cNvPr>
          <p:cNvPicPr>
            <a:picLocks noChangeAspect="1"/>
          </p:cNvPicPr>
          <p:nvPr/>
        </p:nvPicPr>
        <p:blipFill>
          <a:blip r:embed="rId2"/>
          <a:stretch>
            <a:fillRect/>
          </a:stretch>
        </p:blipFill>
        <p:spPr>
          <a:xfrm>
            <a:off x="7403077" y="1589600"/>
            <a:ext cx="3924300" cy="2695575"/>
          </a:xfrm>
          <a:prstGeom prst="rect">
            <a:avLst/>
          </a:prstGeom>
        </p:spPr>
      </p:pic>
      <p:pic>
        <p:nvPicPr>
          <p:cNvPr id="6" name="Picture 5" descr="The History of Printed Circuit Board PCB (1880 - Present)">
            <a:extLst>
              <a:ext uri="{FF2B5EF4-FFF2-40B4-BE49-F238E27FC236}">
                <a16:creationId xmlns:a16="http://schemas.microsoft.com/office/drawing/2014/main" id="{D7C27EE1-E2E8-FD75-3EBA-B992AC5B1A4C}"/>
              </a:ext>
            </a:extLst>
          </p:cNvPr>
          <p:cNvPicPr>
            <a:picLocks noChangeAspect="1"/>
          </p:cNvPicPr>
          <p:nvPr/>
        </p:nvPicPr>
        <p:blipFill>
          <a:blip r:embed="rId3"/>
          <a:stretch>
            <a:fillRect/>
          </a:stretch>
        </p:blipFill>
        <p:spPr>
          <a:xfrm>
            <a:off x="3950110" y="4289880"/>
            <a:ext cx="3283974" cy="1940757"/>
          </a:xfrm>
          <a:prstGeom prst="rect">
            <a:avLst/>
          </a:prstGeom>
        </p:spPr>
      </p:pic>
      <p:sp>
        <p:nvSpPr>
          <p:cNvPr id="8" name="Title 1">
            <a:extLst>
              <a:ext uri="{FF2B5EF4-FFF2-40B4-BE49-F238E27FC236}">
                <a16:creationId xmlns:a16="http://schemas.microsoft.com/office/drawing/2014/main" id="{B8800BD8-032F-1914-0589-8FAD0B192C5E}"/>
              </a:ext>
            </a:extLst>
          </p:cNvPr>
          <p:cNvSpPr txBox="1">
            <a:spLocks/>
          </p:cNvSpPr>
          <p:nvPr/>
        </p:nvSpPr>
        <p:spPr>
          <a:xfrm>
            <a:off x="7856846" y="377628"/>
            <a:ext cx="4104966" cy="88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modern </a:t>
            </a:r>
            <a:r>
              <a:rPr lang="en-US" err="1"/>
              <a:t>pcbs</a:t>
            </a:r>
            <a:endParaRPr lang="en-US"/>
          </a:p>
        </p:txBody>
      </p:sp>
      <p:pic>
        <p:nvPicPr>
          <p:cNvPr id="9" name="Picture 8" descr="Point-to-point wiring: A Fucking Nightmare : r/electronics">
            <a:extLst>
              <a:ext uri="{FF2B5EF4-FFF2-40B4-BE49-F238E27FC236}">
                <a16:creationId xmlns:a16="http://schemas.microsoft.com/office/drawing/2014/main" id="{E59F23CC-9AA7-13EA-F3CC-ED027C28B623}"/>
              </a:ext>
            </a:extLst>
          </p:cNvPr>
          <p:cNvPicPr>
            <a:picLocks noChangeAspect="1"/>
          </p:cNvPicPr>
          <p:nvPr/>
        </p:nvPicPr>
        <p:blipFill>
          <a:blip r:embed="rId4"/>
          <a:stretch>
            <a:fillRect/>
          </a:stretch>
        </p:blipFill>
        <p:spPr>
          <a:xfrm>
            <a:off x="349046" y="1275897"/>
            <a:ext cx="3529780" cy="4293915"/>
          </a:xfrm>
          <a:prstGeom prst="rect">
            <a:avLst/>
          </a:prstGeom>
        </p:spPr>
      </p:pic>
      <p:pic>
        <p:nvPicPr>
          <p:cNvPr id="12" name="Picture 11" descr="Old circuit board hi-res stock photography and images - Alamy">
            <a:extLst>
              <a:ext uri="{FF2B5EF4-FFF2-40B4-BE49-F238E27FC236}">
                <a16:creationId xmlns:a16="http://schemas.microsoft.com/office/drawing/2014/main" id="{D2639C31-13DB-CEEC-C5CF-DD7CFB73B2D1}"/>
              </a:ext>
            </a:extLst>
          </p:cNvPr>
          <p:cNvPicPr>
            <a:picLocks noChangeAspect="1"/>
          </p:cNvPicPr>
          <p:nvPr/>
        </p:nvPicPr>
        <p:blipFill>
          <a:blip r:embed="rId5"/>
          <a:stretch>
            <a:fillRect/>
          </a:stretch>
        </p:blipFill>
        <p:spPr>
          <a:xfrm>
            <a:off x="3900948" y="1395488"/>
            <a:ext cx="3283972" cy="2567602"/>
          </a:xfrm>
          <a:prstGeom prst="rect">
            <a:avLst/>
          </a:prstGeom>
        </p:spPr>
      </p:pic>
      <p:cxnSp>
        <p:nvCxnSpPr>
          <p:cNvPr id="13" name="Straight Arrow Connector 12">
            <a:extLst>
              <a:ext uri="{FF2B5EF4-FFF2-40B4-BE49-F238E27FC236}">
                <a16:creationId xmlns:a16="http://schemas.microsoft.com/office/drawing/2014/main" id="{C6967A92-DFE4-9573-95B1-AC532D3C2C79}"/>
              </a:ext>
            </a:extLst>
          </p:cNvPr>
          <p:cNvCxnSpPr/>
          <p:nvPr/>
        </p:nvCxnSpPr>
        <p:spPr>
          <a:xfrm>
            <a:off x="7242248" y="1392660"/>
            <a:ext cx="16717" cy="50931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0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2C6F-D7EF-CD4E-936D-30A53AD741C6}"/>
              </a:ext>
            </a:extLst>
          </p:cNvPr>
          <p:cNvSpPr>
            <a:spLocks noGrp="1"/>
          </p:cNvSpPr>
          <p:nvPr>
            <p:ph type="ctrTitle"/>
          </p:nvPr>
        </p:nvSpPr>
        <p:spPr/>
        <p:txBody>
          <a:bodyPr/>
          <a:lstStyle/>
          <a:p>
            <a:r>
              <a:rPr lang="en-US"/>
              <a:t>PCB LAB Workshop 2: Layout</a:t>
            </a:r>
          </a:p>
        </p:txBody>
      </p:sp>
      <p:sp>
        <p:nvSpPr>
          <p:cNvPr id="3" name="Subtitle 2">
            <a:extLst>
              <a:ext uri="{FF2B5EF4-FFF2-40B4-BE49-F238E27FC236}">
                <a16:creationId xmlns:a16="http://schemas.microsoft.com/office/drawing/2014/main" id="{6FDAC380-C35D-A0DB-0D3C-2C42A2170A33}"/>
              </a:ext>
            </a:extLst>
          </p:cNvPr>
          <p:cNvSpPr>
            <a:spLocks noGrp="1"/>
          </p:cNvSpPr>
          <p:nvPr>
            <p:ph type="subTitle" idx="1"/>
          </p:nvPr>
        </p:nvSpPr>
        <p:spPr/>
        <p:txBody>
          <a:bodyPr vert="horz" lIns="91440" tIns="45720" rIns="91440" bIns="45720" rtlCol="0" anchor="t">
            <a:noAutofit/>
          </a:bodyPr>
          <a:lstStyle/>
          <a:p>
            <a:r>
              <a:rPr lang="en-US" sz="1900">
                <a:latin typeface="TW Cen MT"/>
              </a:rPr>
              <a:t>Azra Rangwala</a:t>
            </a:r>
            <a:endParaRPr lang="en-US" sz="1900">
              <a:solidFill>
                <a:srgbClr val="FFFFFF"/>
              </a:solidFill>
              <a:latin typeface="TW Cen MT"/>
            </a:endParaRPr>
          </a:p>
          <a:p>
            <a:r>
              <a:rPr lang="en-US" sz="1900">
                <a:latin typeface="TW Cen MT"/>
              </a:rPr>
              <a:t>Ilona Lameka</a:t>
            </a:r>
            <a:endParaRPr lang="en-US" sz="1900">
              <a:solidFill>
                <a:srgbClr val="FFFFFF"/>
              </a:solidFill>
              <a:latin typeface="TW Cen MT"/>
            </a:endParaRPr>
          </a:p>
          <a:p>
            <a:r>
              <a:rPr lang="en-US" sz="1900">
                <a:latin typeface="TW Cen MT"/>
              </a:rPr>
              <a:t>Ridwan Hussain</a:t>
            </a:r>
            <a:endParaRPr lang="en-US" sz="1900">
              <a:solidFill>
                <a:srgbClr val="FFFFFF"/>
              </a:solidFill>
              <a:latin typeface="TW Cen MT"/>
            </a:endParaRPr>
          </a:p>
          <a:p>
            <a:r>
              <a:rPr lang="en-US" sz="1900">
                <a:latin typeface="TW Cen MT"/>
              </a:rPr>
              <a:t>Casey ye</a:t>
            </a:r>
            <a:endParaRPr lang="en-US" sz="1900">
              <a:solidFill>
                <a:srgbClr val="FFFFFF"/>
              </a:solidFill>
              <a:latin typeface="TW Cen MT"/>
            </a:endParaRPr>
          </a:p>
          <a:p>
            <a:endParaRPr lang="en-US"/>
          </a:p>
        </p:txBody>
      </p:sp>
    </p:spTree>
    <p:extLst>
      <p:ext uri="{BB962C8B-B14F-4D97-AF65-F5344CB8AC3E}">
        <p14:creationId xmlns:p14="http://schemas.microsoft.com/office/powerpoint/2010/main" val="135266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CB66-64C7-2BB2-C871-0D24F0E12B8E}"/>
              </a:ext>
            </a:extLst>
          </p:cNvPr>
          <p:cNvSpPr>
            <a:spLocks noGrp="1"/>
          </p:cNvSpPr>
          <p:nvPr>
            <p:ph type="title"/>
          </p:nvPr>
        </p:nvSpPr>
        <p:spPr>
          <a:xfrm>
            <a:off x="1141413" y="656148"/>
            <a:ext cx="9905998" cy="1478570"/>
          </a:xfrm>
        </p:spPr>
        <p:txBody>
          <a:bodyPr/>
          <a:lstStyle/>
          <a:p>
            <a:r>
              <a:rPr lang="en-US"/>
              <a:t>The process overview</a:t>
            </a:r>
          </a:p>
        </p:txBody>
      </p:sp>
      <p:graphicFrame>
        <p:nvGraphicFramePr>
          <p:cNvPr id="4" name="Content Placeholder 3">
            <a:extLst>
              <a:ext uri="{FF2B5EF4-FFF2-40B4-BE49-F238E27FC236}">
                <a16:creationId xmlns:a16="http://schemas.microsoft.com/office/drawing/2014/main" id="{B7070035-80A7-8BB6-8870-63736C450F21}"/>
              </a:ext>
            </a:extLst>
          </p:cNvPr>
          <p:cNvGraphicFramePr>
            <a:graphicFrameLocks noGrp="1"/>
          </p:cNvGraphicFramePr>
          <p:nvPr>
            <p:ph idx="1"/>
          </p:nvPr>
        </p:nvGraphicFramePr>
        <p:xfrm>
          <a:off x="1329561" y="970081"/>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6" name="TextBox 465">
            <a:extLst>
              <a:ext uri="{FF2B5EF4-FFF2-40B4-BE49-F238E27FC236}">
                <a16:creationId xmlns:a16="http://schemas.microsoft.com/office/drawing/2014/main" id="{28C2556D-D6F5-F62F-4A43-089EAD2E2F51}"/>
              </a:ext>
            </a:extLst>
          </p:cNvPr>
          <p:cNvSpPr txBox="1"/>
          <p:nvPr/>
        </p:nvSpPr>
        <p:spPr>
          <a:xfrm>
            <a:off x="1592096"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Circuit design</a:t>
            </a:r>
          </a:p>
          <a:p>
            <a:pPr marL="285750" indent="-285750">
              <a:buFont typeface="Arial"/>
              <a:buChar char="•"/>
            </a:pPr>
            <a:r>
              <a:rPr lang="en-US"/>
              <a:t>Choosing components</a:t>
            </a:r>
          </a:p>
          <a:p>
            <a:pPr marL="285750" indent="-285750">
              <a:buFont typeface="Arial"/>
              <a:buChar char="•"/>
            </a:pPr>
            <a:r>
              <a:rPr lang="en-US"/>
              <a:t>Placing on schematic</a:t>
            </a:r>
          </a:p>
          <a:p>
            <a:pPr marL="285750" indent="-285750">
              <a:buFont typeface="Arial"/>
              <a:buChar char="•"/>
            </a:pPr>
            <a:r>
              <a:rPr lang="en-US"/>
              <a:t>DRC check</a:t>
            </a:r>
          </a:p>
        </p:txBody>
      </p:sp>
      <p:sp>
        <p:nvSpPr>
          <p:cNvPr id="467" name="TextBox 466">
            <a:extLst>
              <a:ext uri="{FF2B5EF4-FFF2-40B4-BE49-F238E27FC236}">
                <a16:creationId xmlns:a16="http://schemas.microsoft.com/office/drawing/2014/main" id="{B6CEEE8D-B5F9-32CB-6034-75E73F9D4FB3}"/>
              </a:ext>
            </a:extLst>
          </p:cNvPr>
          <p:cNvSpPr txBox="1"/>
          <p:nvPr/>
        </p:nvSpPr>
        <p:spPr>
          <a:xfrm>
            <a:off x="3802837"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Board size</a:t>
            </a:r>
          </a:p>
          <a:p>
            <a:pPr marL="285750" indent="-285750">
              <a:buFont typeface="Arial"/>
              <a:buChar char="•"/>
            </a:pPr>
            <a:r>
              <a:rPr lang="en-US"/>
              <a:t>Placing components</a:t>
            </a:r>
          </a:p>
          <a:p>
            <a:pPr marL="285750" indent="-285750">
              <a:buFont typeface="Arial"/>
              <a:buChar char="•"/>
            </a:pPr>
            <a:r>
              <a:rPr lang="en-US"/>
              <a:t>Routing Traces + polygon planes</a:t>
            </a:r>
          </a:p>
          <a:p>
            <a:pPr marL="285750" indent="-285750">
              <a:buFont typeface="Arial"/>
              <a:buChar char="•"/>
            </a:pPr>
            <a:r>
              <a:rPr lang="en-US"/>
              <a:t>DRC check</a:t>
            </a:r>
          </a:p>
        </p:txBody>
      </p:sp>
      <p:sp>
        <p:nvSpPr>
          <p:cNvPr id="474" name="TextBox 466">
            <a:extLst>
              <a:ext uri="{FF2B5EF4-FFF2-40B4-BE49-F238E27FC236}">
                <a16:creationId xmlns:a16="http://schemas.microsoft.com/office/drawing/2014/main" id="{B6CEEE8D-B5F9-32CB-6034-75E73F9D4FB3}"/>
              </a:ext>
            </a:extLst>
          </p:cNvPr>
          <p:cNvSpPr txBox="1"/>
          <p:nvPr/>
        </p:nvSpPr>
        <p:spPr>
          <a:xfrm>
            <a:off x="8732319" y="3536313"/>
            <a:ext cx="204653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Soldering </a:t>
            </a:r>
          </a:p>
          <a:p>
            <a:pPr marL="285750" indent="-285750">
              <a:buFont typeface="Arial"/>
              <a:buChar char="•"/>
            </a:pPr>
            <a:r>
              <a:rPr lang="en-US"/>
              <a:t>Test if works!</a:t>
            </a:r>
          </a:p>
          <a:p>
            <a:pPr marL="285750" indent="-285750">
              <a:buFont typeface="Arial"/>
              <a:buChar char="•"/>
            </a:pPr>
            <a:r>
              <a:rPr lang="en-US"/>
              <a:t>DEBUGGING!!!!</a:t>
            </a:r>
          </a:p>
        </p:txBody>
      </p:sp>
      <p:sp>
        <p:nvSpPr>
          <p:cNvPr id="475" name="TextBox 466">
            <a:extLst>
              <a:ext uri="{FF2B5EF4-FFF2-40B4-BE49-F238E27FC236}">
                <a16:creationId xmlns:a16="http://schemas.microsoft.com/office/drawing/2014/main" id="{B6CEEE8D-B5F9-32CB-6034-75E73F9D4FB3}"/>
              </a:ext>
            </a:extLst>
          </p:cNvPr>
          <p:cNvSpPr txBox="1"/>
          <p:nvPr/>
        </p:nvSpPr>
        <p:spPr>
          <a:xfrm>
            <a:off x="6276985" y="3536313"/>
            <a:ext cx="2046532"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Order board through manufacturer</a:t>
            </a:r>
          </a:p>
          <a:p>
            <a:pPr marL="285750" indent="-285750">
              <a:buFont typeface="Arial"/>
              <a:buChar char="•"/>
            </a:pPr>
            <a:r>
              <a:rPr lang="en-US"/>
              <a:t>Order components</a:t>
            </a:r>
          </a:p>
        </p:txBody>
      </p:sp>
    </p:spTree>
    <p:extLst>
      <p:ext uri="{BB962C8B-B14F-4D97-AF65-F5344CB8AC3E}">
        <p14:creationId xmlns:p14="http://schemas.microsoft.com/office/powerpoint/2010/main" val="86426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Your Task</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Making a board shape</a:t>
            </a:r>
          </a:p>
          <a:p>
            <a:r>
              <a:rPr lang="en-US" sz="2800"/>
              <a:t>How to Place Components</a:t>
            </a:r>
          </a:p>
          <a:p>
            <a:r>
              <a:rPr lang="en-US" sz="2800"/>
              <a:t>How to draw a wire + via</a:t>
            </a:r>
          </a:p>
          <a:p>
            <a:r>
              <a:rPr lang="en-US" sz="2800"/>
              <a:t>Working with planes (creating one, shelving it, and repouring it)</a:t>
            </a:r>
          </a:p>
          <a:p>
            <a:r>
              <a:rPr lang="en-US" sz="2800"/>
              <a:t>Swap between view configurations</a:t>
            </a:r>
          </a:p>
          <a:p>
            <a:r>
              <a:rPr lang="en-US" sz="2800">
                <a:latin typeface="TW Cen MT"/>
              </a:rPr>
              <a:t>Filter which components you can select</a:t>
            </a:r>
            <a:endParaRPr lang="en-US" sz="2800"/>
          </a:p>
          <a:p>
            <a:r>
              <a:rPr lang="en-US" sz="2800"/>
              <a:t>Adding text/images (next week)</a:t>
            </a:r>
          </a:p>
          <a:p>
            <a:r>
              <a:rPr lang="en-US" sz="2800"/>
              <a:t>Going through Design Rule Check (DRC) (next week)</a:t>
            </a:r>
          </a:p>
          <a:p>
            <a:endParaRPr lang="en-US" sz="2800"/>
          </a:p>
        </p:txBody>
      </p:sp>
    </p:spTree>
    <p:extLst>
      <p:ext uri="{BB962C8B-B14F-4D97-AF65-F5344CB8AC3E}">
        <p14:creationId xmlns:p14="http://schemas.microsoft.com/office/powerpoint/2010/main" val="1606359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You should start off with this screen. </a:t>
            </a:r>
            <a:endParaRPr lang="en-US"/>
          </a:p>
          <a:p>
            <a:pPr lvl="1">
              <a:buFont typeface="Courier New" panose="020B0604020202020204" pitchFamily="34" charset="0"/>
              <a:buChar char="o"/>
            </a:pPr>
            <a:r>
              <a:rPr lang="en-US" sz="2400"/>
              <a:t>First Save the project and make sure to periodically to save.</a:t>
            </a:r>
          </a:p>
        </p:txBody>
      </p:sp>
      <p:pic>
        <p:nvPicPr>
          <p:cNvPr id="3" name="Picture 2" descr="A screen shot of a computer&#10;&#10;Description automatically generated">
            <a:extLst>
              <a:ext uri="{FF2B5EF4-FFF2-40B4-BE49-F238E27FC236}">
                <a16:creationId xmlns:a16="http://schemas.microsoft.com/office/drawing/2014/main" id="{A7037092-B18E-D579-9136-DAAEF19A3C34}"/>
              </a:ext>
            </a:extLst>
          </p:cNvPr>
          <p:cNvPicPr>
            <a:picLocks noChangeAspect="1"/>
          </p:cNvPicPr>
          <p:nvPr/>
        </p:nvPicPr>
        <p:blipFill>
          <a:blip r:embed="rId2"/>
          <a:stretch>
            <a:fillRect/>
          </a:stretch>
        </p:blipFill>
        <p:spPr>
          <a:xfrm>
            <a:off x="2936550" y="2711823"/>
            <a:ext cx="6778342" cy="3922060"/>
          </a:xfrm>
          <a:prstGeom prst="rect">
            <a:avLst/>
          </a:prstGeom>
        </p:spPr>
      </p:pic>
    </p:spTree>
    <p:extLst>
      <p:ext uri="{BB962C8B-B14F-4D97-AF65-F5344CB8AC3E}">
        <p14:creationId xmlns:p14="http://schemas.microsoft.com/office/powerpoint/2010/main" val="120414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First thing is board shape. The goal is to make a Christmas tree. </a:t>
            </a:r>
            <a:endParaRPr lang="en-US"/>
          </a:p>
        </p:txBody>
      </p:sp>
      <p:pic>
        <p:nvPicPr>
          <p:cNvPr id="6" name="Picture 5" descr="A black tree with pink border&#10;&#10;Description automatically generated">
            <a:extLst>
              <a:ext uri="{FF2B5EF4-FFF2-40B4-BE49-F238E27FC236}">
                <a16:creationId xmlns:a16="http://schemas.microsoft.com/office/drawing/2014/main" id="{491B5C61-D803-7CDF-9A8A-2182D4E8E529}"/>
              </a:ext>
            </a:extLst>
          </p:cNvPr>
          <p:cNvPicPr>
            <a:picLocks noChangeAspect="1"/>
          </p:cNvPicPr>
          <p:nvPr/>
        </p:nvPicPr>
        <p:blipFill>
          <a:blip r:embed="rId2"/>
          <a:stretch>
            <a:fillRect/>
          </a:stretch>
        </p:blipFill>
        <p:spPr>
          <a:xfrm>
            <a:off x="4445355" y="2168769"/>
            <a:ext cx="3291522" cy="3761154"/>
          </a:xfrm>
          <a:prstGeom prst="rect">
            <a:avLst/>
          </a:prstGeom>
        </p:spPr>
      </p:pic>
    </p:spTree>
    <p:extLst>
      <p:ext uri="{BB962C8B-B14F-4D97-AF65-F5344CB8AC3E}">
        <p14:creationId xmlns:p14="http://schemas.microsoft.com/office/powerpoint/2010/main" val="391450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We'll be using the Line ON the </a:t>
            </a:r>
            <a:r>
              <a:rPr lang="en-US" sz="2800" err="1"/>
              <a:t>Keepout</a:t>
            </a:r>
            <a:r>
              <a:rPr lang="en-US" sz="2800"/>
              <a:t> layer</a:t>
            </a:r>
          </a:p>
        </p:txBody>
      </p:sp>
      <p:pic>
        <p:nvPicPr>
          <p:cNvPr id="3" name="Picture 2" descr="A screenshot of a computer&#10;&#10;Description automatically generated">
            <a:extLst>
              <a:ext uri="{FF2B5EF4-FFF2-40B4-BE49-F238E27FC236}">
                <a16:creationId xmlns:a16="http://schemas.microsoft.com/office/drawing/2014/main" id="{32953AA3-DDF1-EC65-5439-7F937DD5C678}"/>
              </a:ext>
            </a:extLst>
          </p:cNvPr>
          <p:cNvPicPr>
            <a:picLocks noChangeAspect="1"/>
          </p:cNvPicPr>
          <p:nvPr/>
        </p:nvPicPr>
        <p:blipFill>
          <a:blip r:embed="rId2"/>
          <a:stretch>
            <a:fillRect/>
          </a:stretch>
        </p:blipFill>
        <p:spPr>
          <a:xfrm>
            <a:off x="1494476" y="2319616"/>
            <a:ext cx="6132636" cy="440391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B793922-A351-64EA-4B00-E9AC7B8B216C}"/>
                  </a:ext>
                </a:extLst>
              </p14:cNvPr>
              <p14:cNvContentPartPr/>
              <p14:nvPr/>
            </p14:nvContentPartPr>
            <p14:xfrm>
              <a:off x="2136689" y="5962735"/>
              <a:ext cx="210811" cy="560601"/>
            </p14:xfrm>
          </p:contentPart>
        </mc:Choice>
        <mc:Fallback xmlns="">
          <p:pic>
            <p:nvPicPr>
              <p:cNvPr id="6" name="Ink 5">
                <a:extLst>
                  <a:ext uri="{FF2B5EF4-FFF2-40B4-BE49-F238E27FC236}">
                    <a16:creationId xmlns:a16="http://schemas.microsoft.com/office/drawing/2014/main" id="{FB793922-A351-64EA-4B00-E9AC7B8B216C}"/>
                  </a:ext>
                </a:extLst>
              </p:cNvPr>
              <p:cNvPicPr/>
              <p:nvPr/>
            </p:nvPicPr>
            <p:blipFill>
              <a:blip r:embed="rId4"/>
              <a:stretch>
                <a:fillRect/>
              </a:stretch>
            </p:blipFill>
            <p:spPr>
              <a:xfrm>
                <a:off x="2118732" y="5944744"/>
                <a:ext cx="246365" cy="59622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F44CF44-4F75-FC2B-8C48-68AF240C8F75}"/>
                  </a:ext>
                </a:extLst>
              </p14:cNvPr>
              <p14:cNvContentPartPr/>
              <p14:nvPr/>
            </p14:nvContentPartPr>
            <p14:xfrm>
              <a:off x="2054311" y="6368878"/>
              <a:ext cx="178196" cy="88634"/>
            </p14:xfrm>
          </p:contentPart>
        </mc:Choice>
        <mc:Fallback xmlns="">
          <p:pic>
            <p:nvPicPr>
              <p:cNvPr id="7" name="Ink 6">
                <a:extLst>
                  <a:ext uri="{FF2B5EF4-FFF2-40B4-BE49-F238E27FC236}">
                    <a16:creationId xmlns:a16="http://schemas.microsoft.com/office/drawing/2014/main" id="{1F44CF44-4F75-FC2B-8C48-68AF240C8F75}"/>
                  </a:ext>
                </a:extLst>
              </p:cNvPr>
              <p:cNvPicPr/>
              <p:nvPr/>
            </p:nvPicPr>
            <p:blipFill>
              <a:blip r:embed="rId6"/>
              <a:stretch>
                <a:fillRect/>
              </a:stretch>
            </p:blipFill>
            <p:spPr>
              <a:xfrm>
                <a:off x="2036348" y="6351008"/>
                <a:ext cx="213763" cy="12401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B930CC0-E26D-6AC0-961D-81B211C41FB2}"/>
                  </a:ext>
                </a:extLst>
              </p14:cNvPr>
              <p14:cNvContentPartPr/>
              <p14:nvPr/>
            </p14:nvContentPartPr>
            <p14:xfrm>
              <a:off x="2033717" y="6335658"/>
              <a:ext cx="188456" cy="200011"/>
            </p14:xfrm>
          </p:contentPart>
        </mc:Choice>
        <mc:Fallback xmlns="">
          <p:pic>
            <p:nvPicPr>
              <p:cNvPr id="9" name="Ink 8">
                <a:extLst>
                  <a:ext uri="{FF2B5EF4-FFF2-40B4-BE49-F238E27FC236}">
                    <a16:creationId xmlns:a16="http://schemas.microsoft.com/office/drawing/2014/main" id="{BB930CC0-E26D-6AC0-961D-81B211C41FB2}"/>
                  </a:ext>
                </a:extLst>
              </p:cNvPr>
              <p:cNvPicPr/>
              <p:nvPr/>
            </p:nvPicPr>
            <p:blipFill>
              <a:blip r:embed="rId8"/>
              <a:stretch>
                <a:fillRect/>
              </a:stretch>
            </p:blipFill>
            <p:spPr>
              <a:xfrm>
                <a:off x="2015735" y="6317704"/>
                <a:ext cx="224061" cy="2355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A266053-5C1A-AFD7-9E7D-4D58A526F012}"/>
                  </a:ext>
                </a:extLst>
              </p14:cNvPr>
              <p14:cNvContentPartPr/>
              <p14:nvPr/>
            </p14:nvContentPartPr>
            <p14:xfrm>
              <a:off x="2558878" y="5400933"/>
              <a:ext cx="12871" cy="184242"/>
            </p14:xfrm>
          </p:contentPart>
        </mc:Choice>
        <mc:Fallback xmlns="">
          <p:pic>
            <p:nvPicPr>
              <p:cNvPr id="10" name="Ink 9">
                <a:extLst>
                  <a:ext uri="{FF2B5EF4-FFF2-40B4-BE49-F238E27FC236}">
                    <a16:creationId xmlns:a16="http://schemas.microsoft.com/office/drawing/2014/main" id="{2A266053-5C1A-AFD7-9E7D-4D58A526F012}"/>
                  </a:ext>
                </a:extLst>
              </p:cNvPr>
              <p:cNvPicPr/>
              <p:nvPr/>
            </p:nvPicPr>
            <p:blipFill>
              <a:blip r:embed="rId10"/>
              <a:stretch>
                <a:fillRect/>
              </a:stretch>
            </p:blipFill>
            <p:spPr>
              <a:xfrm>
                <a:off x="1915328" y="5382941"/>
                <a:ext cx="1287100" cy="2198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8900647-DA54-3C25-4533-C4F952C7BFF2}"/>
                  </a:ext>
                </a:extLst>
              </p14:cNvPr>
              <p14:cNvContentPartPr/>
              <p14:nvPr/>
            </p14:nvContentPartPr>
            <p14:xfrm>
              <a:off x="2424609" y="5266176"/>
              <a:ext cx="310363" cy="414275"/>
            </p14:xfrm>
          </p:contentPart>
        </mc:Choice>
        <mc:Fallback xmlns="">
          <p:pic>
            <p:nvPicPr>
              <p:cNvPr id="11" name="Ink 10">
                <a:extLst>
                  <a:ext uri="{FF2B5EF4-FFF2-40B4-BE49-F238E27FC236}">
                    <a16:creationId xmlns:a16="http://schemas.microsoft.com/office/drawing/2014/main" id="{88900647-DA54-3C25-4533-C4F952C7BFF2}"/>
                  </a:ext>
                </a:extLst>
              </p:cNvPr>
              <p:cNvPicPr/>
              <p:nvPr/>
            </p:nvPicPr>
            <p:blipFill>
              <a:blip r:embed="rId12"/>
              <a:stretch>
                <a:fillRect/>
              </a:stretch>
            </p:blipFill>
            <p:spPr>
              <a:xfrm>
                <a:off x="2406627" y="5248180"/>
                <a:ext cx="345967" cy="44990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60CFCC2-9691-48FE-62AA-1AA5291A31CB}"/>
                  </a:ext>
                </a:extLst>
              </p14:cNvPr>
              <p14:cNvContentPartPr/>
              <p14:nvPr/>
            </p14:nvContentPartPr>
            <p14:xfrm>
              <a:off x="4539000" y="2548580"/>
              <a:ext cx="542715" cy="671775"/>
            </p14:xfrm>
          </p:contentPart>
        </mc:Choice>
        <mc:Fallback xmlns="">
          <p:pic>
            <p:nvPicPr>
              <p:cNvPr id="12" name="Ink 11">
                <a:extLst>
                  <a:ext uri="{FF2B5EF4-FFF2-40B4-BE49-F238E27FC236}">
                    <a16:creationId xmlns:a16="http://schemas.microsoft.com/office/drawing/2014/main" id="{060CFCC2-9691-48FE-62AA-1AA5291A31CB}"/>
                  </a:ext>
                </a:extLst>
              </p:cNvPr>
              <p:cNvPicPr/>
              <p:nvPr/>
            </p:nvPicPr>
            <p:blipFill>
              <a:blip r:embed="rId14"/>
              <a:stretch>
                <a:fillRect/>
              </a:stretch>
            </p:blipFill>
            <p:spPr>
              <a:xfrm>
                <a:off x="4521017" y="2530589"/>
                <a:ext cx="578321" cy="70739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BF2B9552-B1C3-4B0C-F6A6-68182E351253}"/>
                  </a:ext>
                </a:extLst>
              </p14:cNvPr>
              <p14:cNvContentPartPr/>
              <p14:nvPr/>
            </p14:nvContentPartPr>
            <p14:xfrm>
              <a:off x="4906662" y="2527987"/>
              <a:ext cx="129668" cy="219506"/>
            </p14:xfrm>
          </p:contentPart>
        </mc:Choice>
        <mc:Fallback xmlns="">
          <p:pic>
            <p:nvPicPr>
              <p:cNvPr id="13" name="Ink 12">
                <a:extLst>
                  <a:ext uri="{FF2B5EF4-FFF2-40B4-BE49-F238E27FC236}">
                    <a16:creationId xmlns:a16="http://schemas.microsoft.com/office/drawing/2014/main" id="{BF2B9552-B1C3-4B0C-F6A6-68182E351253}"/>
                  </a:ext>
                </a:extLst>
              </p:cNvPr>
              <p:cNvPicPr/>
              <p:nvPr/>
            </p:nvPicPr>
            <p:blipFill>
              <a:blip r:embed="rId16"/>
              <a:stretch>
                <a:fillRect/>
              </a:stretch>
            </p:blipFill>
            <p:spPr>
              <a:xfrm>
                <a:off x="4888702" y="2510024"/>
                <a:ext cx="165228" cy="2550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EE85B108-89E6-D517-3287-445B6A795147}"/>
                  </a:ext>
                </a:extLst>
              </p14:cNvPr>
              <p14:cNvContentPartPr/>
              <p14:nvPr/>
            </p14:nvContentPartPr>
            <p14:xfrm>
              <a:off x="4875770" y="2475958"/>
              <a:ext cx="231474" cy="241154"/>
            </p14:xfrm>
          </p:contentPart>
        </mc:Choice>
        <mc:Fallback xmlns="">
          <p:pic>
            <p:nvPicPr>
              <p:cNvPr id="14" name="Ink 13">
                <a:extLst>
                  <a:ext uri="{FF2B5EF4-FFF2-40B4-BE49-F238E27FC236}">
                    <a16:creationId xmlns:a16="http://schemas.microsoft.com/office/drawing/2014/main" id="{EE85B108-89E6-D517-3287-445B6A795147}"/>
                  </a:ext>
                </a:extLst>
              </p:cNvPr>
              <p:cNvPicPr/>
              <p:nvPr/>
            </p:nvPicPr>
            <p:blipFill>
              <a:blip r:embed="rId18"/>
              <a:stretch>
                <a:fillRect/>
              </a:stretch>
            </p:blipFill>
            <p:spPr>
              <a:xfrm>
                <a:off x="4857798" y="2457988"/>
                <a:ext cx="267058" cy="27673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0D296C2-E854-AE09-9263-5440FAA3D5D0}"/>
                  </a:ext>
                </a:extLst>
              </p14:cNvPr>
              <p14:cNvContentPartPr/>
              <p14:nvPr/>
            </p14:nvContentPartPr>
            <p14:xfrm>
              <a:off x="4079549" y="3362067"/>
              <a:ext cx="237159" cy="268543"/>
            </p14:xfrm>
          </p:contentPart>
        </mc:Choice>
        <mc:Fallback xmlns="">
          <p:pic>
            <p:nvPicPr>
              <p:cNvPr id="15" name="Ink 14">
                <a:extLst>
                  <a:ext uri="{FF2B5EF4-FFF2-40B4-BE49-F238E27FC236}">
                    <a16:creationId xmlns:a16="http://schemas.microsoft.com/office/drawing/2014/main" id="{10D296C2-E854-AE09-9263-5440FAA3D5D0}"/>
                  </a:ext>
                </a:extLst>
              </p:cNvPr>
              <p:cNvPicPr/>
              <p:nvPr/>
            </p:nvPicPr>
            <p:blipFill>
              <a:blip r:embed="rId20"/>
              <a:stretch>
                <a:fillRect/>
              </a:stretch>
            </p:blipFill>
            <p:spPr>
              <a:xfrm>
                <a:off x="4061582" y="3344092"/>
                <a:ext cx="272733" cy="30413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6B94B574-C00E-34F0-0AFA-43702C185F0A}"/>
                  </a:ext>
                </a:extLst>
              </p14:cNvPr>
              <p14:cNvContentPartPr/>
              <p14:nvPr/>
            </p14:nvContentPartPr>
            <p14:xfrm>
              <a:off x="3855450" y="3165542"/>
              <a:ext cx="538194" cy="579021"/>
            </p14:xfrm>
          </p:contentPart>
        </mc:Choice>
        <mc:Fallback xmlns="">
          <p:pic>
            <p:nvPicPr>
              <p:cNvPr id="16" name="Ink 15">
                <a:extLst>
                  <a:ext uri="{FF2B5EF4-FFF2-40B4-BE49-F238E27FC236}">
                    <a16:creationId xmlns:a16="http://schemas.microsoft.com/office/drawing/2014/main" id="{6B94B574-C00E-34F0-0AFA-43702C185F0A}"/>
                  </a:ext>
                </a:extLst>
              </p:cNvPr>
              <p:cNvPicPr/>
              <p:nvPr/>
            </p:nvPicPr>
            <p:blipFill>
              <a:blip r:embed="rId22"/>
              <a:stretch>
                <a:fillRect/>
              </a:stretch>
            </p:blipFill>
            <p:spPr>
              <a:xfrm>
                <a:off x="3837462" y="3147549"/>
                <a:ext cx="573810" cy="61464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1B37423-71B3-127A-6FFA-795636ABFD8E}"/>
                  </a:ext>
                </a:extLst>
              </p14:cNvPr>
              <p14:cNvContentPartPr/>
              <p14:nvPr/>
            </p14:nvContentPartPr>
            <p14:xfrm>
              <a:off x="-458228" y="2785418"/>
              <a:ext cx="12871" cy="12871"/>
            </p14:xfrm>
          </p:contentPart>
        </mc:Choice>
        <mc:Fallback xmlns="">
          <p:pic>
            <p:nvPicPr>
              <p:cNvPr id="17" name="Ink 16">
                <a:extLst>
                  <a:ext uri="{FF2B5EF4-FFF2-40B4-BE49-F238E27FC236}">
                    <a16:creationId xmlns:a16="http://schemas.microsoft.com/office/drawing/2014/main" id="{11B37423-71B3-127A-6FFA-795636ABFD8E}"/>
                  </a:ext>
                </a:extLst>
              </p:cNvPr>
              <p:cNvPicPr/>
              <p:nvPr/>
            </p:nvPicPr>
            <p:blipFill>
              <a:blip r:embed="rId24"/>
              <a:stretch>
                <a:fillRect/>
              </a:stretch>
            </p:blipFill>
            <p:spPr>
              <a:xfrm>
                <a:off x="-1101778" y="2141868"/>
                <a:ext cx="1287100" cy="1287100"/>
              </a:xfrm>
              <a:prstGeom prst="rect">
                <a:avLst/>
              </a:prstGeom>
            </p:spPr>
          </p:pic>
        </mc:Fallback>
      </mc:AlternateContent>
    </p:spTree>
    <p:extLst>
      <p:ext uri="{BB962C8B-B14F-4D97-AF65-F5344CB8AC3E}">
        <p14:creationId xmlns:p14="http://schemas.microsoft.com/office/powerpoint/2010/main" val="3322877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738000" y="1543517"/>
            <a:ext cx="6600264" cy="4617478"/>
          </a:xfrm>
        </p:spPr>
        <p:txBody>
          <a:bodyPr vert="horz" lIns="91440" tIns="45720" rIns="91440" bIns="45720" rtlCol="0" anchor="t">
            <a:noAutofit/>
          </a:bodyPr>
          <a:lstStyle/>
          <a:p>
            <a:r>
              <a:rPr lang="en-US" sz="2800"/>
              <a:t>On the properties panel to the right, we'll make sure we're on the Mechanical 1 Layer</a:t>
            </a:r>
          </a:p>
          <a:p>
            <a:pPr lvl="1">
              <a:buFont typeface="Courier New" panose="020B0604020202020204" pitchFamily="34" charset="0"/>
              <a:buChar char="o"/>
            </a:pPr>
            <a:r>
              <a:rPr lang="en-US" sz="2400"/>
              <a:t>Note: Press "Tab" to stop Altium from scrolling</a:t>
            </a:r>
          </a:p>
        </p:txBody>
      </p:sp>
      <p:pic>
        <p:nvPicPr>
          <p:cNvPr id="7" name="Picture 6" descr="A screenshot of a computer&#10;&#10;Description automatically generated">
            <a:extLst>
              <a:ext uri="{FF2B5EF4-FFF2-40B4-BE49-F238E27FC236}">
                <a16:creationId xmlns:a16="http://schemas.microsoft.com/office/drawing/2014/main" id="{670C8889-6063-5581-4562-07AA2A238359}"/>
              </a:ext>
            </a:extLst>
          </p:cNvPr>
          <p:cNvPicPr>
            <a:picLocks noChangeAspect="1"/>
          </p:cNvPicPr>
          <p:nvPr/>
        </p:nvPicPr>
        <p:blipFill>
          <a:blip r:embed="rId2"/>
          <a:srcRect l="12018" t="-313" r="28338" b="625"/>
          <a:stretch/>
        </p:blipFill>
        <p:spPr>
          <a:xfrm>
            <a:off x="202827" y="3212235"/>
            <a:ext cx="4145751" cy="3285569"/>
          </a:xfrm>
          <a:prstGeom prst="rect">
            <a:avLst/>
          </a:prstGeom>
        </p:spPr>
      </p:pic>
      <p:pic>
        <p:nvPicPr>
          <p:cNvPr id="10" name="Picture 9" descr="A black and grey background with a blue line&#10;&#10;Description automatically generated">
            <a:extLst>
              <a:ext uri="{FF2B5EF4-FFF2-40B4-BE49-F238E27FC236}">
                <a16:creationId xmlns:a16="http://schemas.microsoft.com/office/drawing/2014/main" id="{AFC3D6D6-7F19-03D0-7C34-4AA30C5137D1}"/>
              </a:ext>
            </a:extLst>
          </p:cNvPr>
          <p:cNvPicPr>
            <a:picLocks noChangeAspect="1"/>
          </p:cNvPicPr>
          <p:nvPr/>
        </p:nvPicPr>
        <p:blipFill>
          <a:blip r:embed="rId3"/>
          <a:stretch>
            <a:fillRect/>
          </a:stretch>
        </p:blipFill>
        <p:spPr>
          <a:xfrm>
            <a:off x="3045682" y="3217390"/>
            <a:ext cx="3835229" cy="99986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A9DA3F1-8AE0-D807-5742-11281797C269}"/>
              </a:ext>
            </a:extLst>
          </p:cNvPr>
          <p:cNvPicPr>
            <a:picLocks noChangeAspect="1"/>
          </p:cNvPicPr>
          <p:nvPr/>
        </p:nvPicPr>
        <p:blipFill>
          <a:blip r:embed="rId4"/>
          <a:stretch>
            <a:fillRect/>
          </a:stretch>
        </p:blipFill>
        <p:spPr>
          <a:xfrm>
            <a:off x="7255733" y="2809231"/>
            <a:ext cx="3797129" cy="3587321"/>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4382B65A-3A93-4F61-618D-948D253EBB8C}"/>
                  </a:ext>
                </a:extLst>
              </p14:cNvPr>
              <p14:cNvContentPartPr/>
              <p14:nvPr/>
            </p14:nvContentPartPr>
            <p14:xfrm>
              <a:off x="7593350" y="5184160"/>
              <a:ext cx="3606641" cy="690889"/>
            </p14:xfrm>
          </p:contentPart>
        </mc:Choice>
        <mc:Fallback xmlns="">
          <p:pic>
            <p:nvPicPr>
              <p:cNvPr id="16" name="Ink 15">
                <a:extLst>
                  <a:ext uri="{FF2B5EF4-FFF2-40B4-BE49-F238E27FC236}">
                    <a16:creationId xmlns:a16="http://schemas.microsoft.com/office/drawing/2014/main" id="{4382B65A-3A93-4F61-618D-948D253EBB8C}"/>
                  </a:ext>
                </a:extLst>
              </p:cNvPr>
              <p:cNvPicPr/>
              <p:nvPr/>
            </p:nvPicPr>
            <p:blipFill>
              <a:blip r:embed="rId6"/>
              <a:stretch>
                <a:fillRect/>
              </a:stretch>
            </p:blipFill>
            <p:spPr>
              <a:xfrm>
                <a:off x="7575351" y="5166168"/>
                <a:ext cx="3642279" cy="726513"/>
              </a:xfrm>
              <a:prstGeom prst="rect">
                <a:avLst/>
              </a:prstGeom>
            </p:spPr>
          </p:pic>
        </mc:Fallback>
      </mc:AlternateContent>
      <p:pic>
        <p:nvPicPr>
          <p:cNvPr id="23" name="Picture 22" descr="A line with a purple line and dots on a black background&#10;&#10;Description automatically generated">
            <a:extLst>
              <a:ext uri="{FF2B5EF4-FFF2-40B4-BE49-F238E27FC236}">
                <a16:creationId xmlns:a16="http://schemas.microsoft.com/office/drawing/2014/main" id="{06CE6102-6AEE-FEBE-538E-2BB72416FC47}"/>
              </a:ext>
            </a:extLst>
          </p:cNvPr>
          <p:cNvPicPr>
            <a:picLocks noChangeAspect="1"/>
          </p:cNvPicPr>
          <p:nvPr/>
        </p:nvPicPr>
        <p:blipFill>
          <a:blip r:embed="rId7"/>
          <a:stretch>
            <a:fillRect/>
          </a:stretch>
        </p:blipFill>
        <p:spPr>
          <a:xfrm>
            <a:off x="7994176" y="974124"/>
            <a:ext cx="3514726" cy="1738184"/>
          </a:xfrm>
          <a:prstGeom prst="rect">
            <a:avLst/>
          </a:prstGeom>
        </p:spPr>
      </p:pic>
    </p:spTree>
    <p:extLst>
      <p:ext uri="{BB962C8B-B14F-4D97-AF65-F5344CB8AC3E}">
        <p14:creationId xmlns:p14="http://schemas.microsoft.com/office/powerpoint/2010/main" val="1512287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Now we'll draw a tree. You can design the tree yourself (make sure it's within a 3"x3" size!) or follow the line coordinates below: </a:t>
            </a:r>
          </a:p>
        </p:txBody>
      </p:sp>
      <p:graphicFrame>
        <p:nvGraphicFramePr>
          <p:cNvPr id="7" name="Table 6">
            <a:extLst>
              <a:ext uri="{FF2B5EF4-FFF2-40B4-BE49-F238E27FC236}">
                <a16:creationId xmlns:a16="http://schemas.microsoft.com/office/drawing/2014/main" id="{B2D59411-F746-FD4F-E13A-9AD7C9EAE079}"/>
              </a:ext>
            </a:extLst>
          </p:cNvPr>
          <p:cNvGraphicFramePr>
            <a:graphicFrameLocks noGrp="1"/>
          </p:cNvGraphicFramePr>
          <p:nvPr/>
        </p:nvGraphicFramePr>
        <p:xfrm>
          <a:off x="375622" y="3041993"/>
          <a:ext cx="5535174" cy="3362112"/>
        </p:xfrm>
        <a:graphic>
          <a:graphicData uri="http://schemas.openxmlformats.org/drawingml/2006/table">
            <a:tbl>
              <a:tblPr firstRow="1" bandRow="1">
                <a:tableStyleId>{5C22544A-7EE6-4342-B048-85BDC9FD1C3A}</a:tableStyleId>
              </a:tblPr>
              <a:tblGrid>
                <a:gridCol w="2767587">
                  <a:extLst>
                    <a:ext uri="{9D8B030D-6E8A-4147-A177-3AD203B41FA5}">
                      <a16:colId xmlns:a16="http://schemas.microsoft.com/office/drawing/2014/main" val="2346671676"/>
                    </a:ext>
                  </a:extLst>
                </a:gridCol>
                <a:gridCol w="2767587">
                  <a:extLst>
                    <a:ext uri="{9D8B030D-6E8A-4147-A177-3AD203B41FA5}">
                      <a16:colId xmlns:a16="http://schemas.microsoft.com/office/drawing/2014/main" val="102566935"/>
                    </a:ext>
                  </a:extLst>
                </a:gridCol>
              </a:tblGrid>
              <a:tr h="373568">
                <a:tc>
                  <a:txBody>
                    <a:bodyPr/>
                    <a:lstStyle/>
                    <a:p>
                      <a:r>
                        <a:rPr lang="en-US"/>
                        <a:t>Start (X/Y)</a:t>
                      </a:r>
                    </a:p>
                  </a:txBody>
                  <a:tcPr/>
                </a:tc>
                <a:tc>
                  <a:txBody>
                    <a:bodyPr/>
                    <a:lstStyle/>
                    <a:p>
                      <a:r>
                        <a:rPr lang="en-US"/>
                        <a:t>End (X/Y)</a:t>
                      </a:r>
                    </a:p>
                  </a:txBody>
                  <a:tcPr/>
                </a:tc>
                <a:extLst>
                  <a:ext uri="{0D108BD9-81ED-4DB2-BD59-A6C34878D82A}">
                    <a16:rowId xmlns:a16="http://schemas.microsoft.com/office/drawing/2014/main" val="2836771707"/>
                  </a:ext>
                </a:extLst>
              </a:tr>
              <a:tr h="373568">
                <a:tc>
                  <a:txBody>
                    <a:bodyPr/>
                    <a:lstStyle/>
                    <a:p>
                      <a:pPr lvl="0">
                        <a:buNone/>
                      </a:pPr>
                      <a:r>
                        <a:rPr lang="en-US" sz="1800" b="0" i="0" u="none" strike="noStrike" noProof="0">
                          <a:latin typeface="Tw Cen MT"/>
                        </a:rPr>
                        <a:t>2075mil, </a:t>
                      </a:r>
                      <a:r>
                        <a:rPr lang="en-US" sz="1800" b="0" i="0" u="none" strike="noStrike" noProof="0"/>
                        <a:t>1115mil</a:t>
                      </a:r>
                      <a:endParaRPr lang="en-US"/>
                    </a:p>
                  </a:txBody>
                  <a:tcPr/>
                </a:tc>
                <a:tc>
                  <a:txBody>
                    <a:bodyPr/>
                    <a:lstStyle/>
                    <a:p>
                      <a:pPr lvl="0">
                        <a:buNone/>
                      </a:pPr>
                      <a:r>
                        <a:rPr lang="en-US" sz="1800" b="0" i="0" u="none" strike="noStrike" noProof="0">
                          <a:latin typeface="Tw Cen MT"/>
                        </a:rPr>
                        <a:t>2567.565mil, </a:t>
                      </a:r>
                      <a:r>
                        <a:rPr lang="en-US" sz="1800" b="0" i="0" u="none" strike="noStrike" noProof="0"/>
                        <a:t>1115mil</a:t>
                      </a:r>
                      <a:endParaRPr lang="en-US"/>
                    </a:p>
                  </a:txBody>
                  <a:tcPr/>
                </a:tc>
                <a:extLst>
                  <a:ext uri="{0D108BD9-81ED-4DB2-BD59-A6C34878D82A}">
                    <a16:rowId xmlns:a16="http://schemas.microsoft.com/office/drawing/2014/main" val="4062166803"/>
                  </a:ext>
                </a:extLst>
              </a:tr>
              <a:tr h="373568">
                <a:tc>
                  <a:txBody>
                    <a:bodyPr/>
                    <a:lstStyle/>
                    <a:p>
                      <a:pPr lvl="0">
                        <a:buNone/>
                      </a:pPr>
                      <a:r>
                        <a:rPr lang="en-US" sz="1800" b="0" i="0" u="none" strike="noStrike" noProof="0">
                          <a:latin typeface="Tw Cen MT"/>
                        </a:rPr>
                        <a:t>2075mil, 1115mil</a:t>
                      </a:r>
                      <a:endParaRPr lang="en-US"/>
                    </a:p>
                  </a:txBody>
                  <a:tcPr/>
                </a:tc>
                <a:tc>
                  <a:txBody>
                    <a:bodyPr/>
                    <a:lstStyle/>
                    <a:p>
                      <a:r>
                        <a:rPr lang="en-US"/>
                        <a:t>2075mil, 1595mil</a:t>
                      </a:r>
                    </a:p>
                  </a:txBody>
                  <a:tcPr/>
                </a:tc>
                <a:extLst>
                  <a:ext uri="{0D108BD9-81ED-4DB2-BD59-A6C34878D82A}">
                    <a16:rowId xmlns:a16="http://schemas.microsoft.com/office/drawing/2014/main" val="500973818"/>
                  </a:ext>
                </a:extLst>
              </a:tr>
              <a:tr h="373568">
                <a:tc>
                  <a:txBody>
                    <a:bodyPr/>
                    <a:lstStyle/>
                    <a:p>
                      <a:r>
                        <a:rPr lang="en-US"/>
                        <a:t>1205mil, 1595mil</a:t>
                      </a:r>
                    </a:p>
                  </a:txBody>
                  <a:tcPr/>
                </a:tc>
                <a:tc>
                  <a:txBody>
                    <a:bodyPr/>
                    <a:lstStyle/>
                    <a:p>
                      <a:r>
                        <a:rPr lang="en-US"/>
                        <a:t>2075mil, 1595mil</a:t>
                      </a:r>
                    </a:p>
                  </a:txBody>
                  <a:tcPr/>
                </a:tc>
                <a:extLst>
                  <a:ext uri="{0D108BD9-81ED-4DB2-BD59-A6C34878D82A}">
                    <a16:rowId xmlns:a16="http://schemas.microsoft.com/office/drawing/2014/main" val="1786690841"/>
                  </a:ext>
                </a:extLst>
              </a:tr>
              <a:tr h="373568">
                <a:tc>
                  <a:txBody>
                    <a:bodyPr/>
                    <a:lstStyle/>
                    <a:p>
                      <a:r>
                        <a:rPr lang="en-US"/>
                        <a:t>1205mil, 1595mil</a:t>
                      </a:r>
                    </a:p>
                  </a:txBody>
                  <a:tcPr/>
                </a:tc>
                <a:tc>
                  <a:txBody>
                    <a:bodyPr/>
                    <a:lstStyle/>
                    <a:p>
                      <a:r>
                        <a:rPr lang="en-US"/>
                        <a:t>1834mil, 2424.655mil</a:t>
                      </a:r>
                    </a:p>
                  </a:txBody>
                  <a:tcPr/>
                </a:tc>
                <a:extLst>
                  <a:ext uri="{0D108BD9-81ED-4DB2-BD59-A6C34878D82A}">
                    <a16:rowId xmlns:a16="http://schemas.microsoft.com/office/drawing/2014/main" val="395728144"/>
                  </a:ext>
                </a:extLst>
              </a:tr>
              <a:tr h="373568">
                <a:tc>
                  <a:txBody>
                    <a:bodyPr/>
                    <a:lstStyle/>
                    <a:p>
                      <a:r>
                        <a:rPr lang="en-US"/>
                        <a:t>1376.948mil, 2425mil</a:t>
                      </a:r>
                    </a:p>
                  </a:txBody>
                  <a:tcPr/>
                </a:tc>
                <a:tc>
                  <a:txBody>
                    <a:bodyPr/>
                    <a:lstStyle/>
                    <a:p>
                      <a:r>
                        <a:rPr lang="en-US"/>
                        <a:t>1834mil, 2425mil</a:t>
                      </a:r>
                    </a:p>
                  </a:txBody>
                  <a:tcPr/>
                </a:tc>
                <a:extLst>
                  <a:ext uri="{0D108BD9-81ED-4DB2-BD59-A6C34878D82A}">
                    <a16:rowId xmlns:a16="http://schemas.microsoft.com/office/drawing/2014/main" val="2044511433"/>
                  </a:ext>
                </a:extLst>
              </a:tr>
              <a:tr h="373568">
                <a:tc>
                  <a:txBody>
                    <a:bodyPr/>
                    <a:lstStyle/>
                    <a:p>
                      <a:r>
                        <a:rPr lang="en-US"/>
                        <a:t>1376.948mil, 2425mil</a:t>
                      </a:r>
                    </a:p>
                  </a:txBody>
                  <a:tcPr/>
                </a:tc>
                <a:tc>
                  <a:txBody>
                    <a:bodyPr/>
                    <a:lstStyle/>
                    <a:p>
                      <a:r>
                        <a:rPr lang="en-US"/>
                        <a:t>2010mil, 3260mil</a:t>
                      </a:r>
                    </a:p>
                  </a:txBody>
                  <a:tcPr/>
                </a:tc>
                <a:extLst>
                  <a:ext uri="{0D108BD9-81ED-4DB2-BD59-A6C34878D82A}">
                    <a16:rowId xmlns:a16="http://schemas.microsoft.com/office/drawing/2014/main" val="944917558"/>
                  </a:ext>
                </a:extLst>
              </a:tr>
              <a:tr h="373568">
                <a:tc>
                  <a:txBody>
                    <a:bodyPr/>
                    <a:lstStyle/>
                    <a:p>
                      <a:r>
                        <a:rPr lang="en-US"/>
                        <a:t>1686.209mil, 3260mil</a:t>
                      </a:r>
                    </a:p>
                  </a:txBody>
                  <a:tcPr/>
                </a:tc>
                <a:tc>
                  <a:txBody>
                    <a:bodyPr/>
                    <a:lstStyle/>
                    <a:p>
                      <a:r>
                        <a:rPr lang="en-US"/>
                        <a:t>2010mil, 3260mil</a:t>
                      </a:r>
                    </a:p>
                  </a:txBody>
                  <a:tcPr/>
                </a:tc>
                <a:extLst>
                  <a:ext uri="{0D108BD9-81ED-4DB2-BD59-A6C34878D82A}">
                    <a16:rowId xmlns:a16="http://schemas.microsoft.com/office/drawing/2014/main" val="3541270211"/>
                  </a:ext>
                </a:extLst>
              </a:tr>
              <a:tr h="373568">
                <a:tc>
                  <a:txBody>
                    <a:bodyPr/>
                    <a:lstStyle/>
                    <a:p>
                      <a:pPr lvl="0">
                        <a:buNone/>
                      </a:pPr>
                      <a:r>
                        <a:rPr lang="en-US"/>
                        <a:t>1686.209mil, 3260mil</a:t>
                      </a:r>
                    </a:p>
                  </a:txBody>
                  <a:tcPr/>
                </a:tc>
                <a:tc>
                  <a:txBody>
                    <a:bodyPr/>
                    <a:lstStyle/>
                    <a:p>
                      <a:pPr lvl="0">
                        <a:buNone/>
                      </a:pPr>
                      <a:r>
                        <a:rPr lang="en-US"/>
                        <a:t>2322.174mil, 4098.841mil</a:t>
                      </a:r>
                    </a:p>
                  </a:txBody>
                  <a:tcPr/>
                </a:tc>
                <a:extLst>
                  <a:ext uri="{0D108BD9-81ED-4DB2-BD59-A6C34878D82A}">
                    <a16:rowId xmlns:a16="http://schemas.microsoft.com/office/drawing/2014/main" val="929506625"/>
                  </a:ext>
                </a:extLst>
              </a:tr>
            </a:tbl>
          </a:graphicData>
        </a:graphic>
      </p:graphicFrame>
      <p:graphicFrame>
        <p:nvGraphicFramePr>
          <p:cNvPr id="8" name="Table 7">
            <a:extLst>
              <a:ext uri="{FF2B5EF4-FFF2-40B4-BE49-F238E27FC236}">
                <a16:creationId xmlns:a16="http://schemas.microsoft.com/office/drawing/2014/main" id="{430707DC-A90A-84AA-4E52-1D84371C53B7}"/>
              </a:ext>
            </a:extLst>
          </p:cNvPr>
          <p:cNvGraphicFramePr>
            <a:graphicFrameLocks noGrp="1"/>
          </p:cNvGraphicFramePr>
          <p:nvPr/>
        </p:nvGraphicFramePr>
        <p:xfrm>
          <a:off x="6090622" y="3041993"/>
          <a:ext cx="5535174" cy="2988544"/>
        </p:xfrm>
        <a:graphic>
          <a:graphicData uri="http://schemas.openxmlformats.org/drawingml/2006/table">
            <a:tbl>
              <a:tblPr firstRow="1" bandRow="1">
                <a:tableStyleId>{5C22544A-7EE6-4342-B048-85BDC9FD1C3A}</a:tableStyleId>
              </a:tblPr>
              <a:tblGrid>
                <a:gridCol w="2767587">
                  <a:extLst>
                    <a:ext uri="{9D8B030D-6E8A-4147-A177-3AD203B41FA5}">
                      <a16:colId xmlns:a16="http://schemas.microsoft.com/office/drawing/2014/main" val="2346671676"/>
                    </a:ext>
                  </a:extLst>
                </a:gridCol>
                <a:gridCol w="2767587">
                  <a:extLst>
                    <a:ext uri="{9D8B030D-6E8A-4147-A177-3AD203B41FA5}">
                      <a16:colId xmlns:a16="http://schemas.microsoft.com/office/drawing/2014/main" val="102566935"/>
                    </a:ext>
                  </a:extLst>
                </a:gridCol>
              </a:tblGrid>
              <a:tr h="373568">
                <a:tc>
                  <a:txBody>
                    <a:bodyPr/>
                    <a:lstStyle/>
                    <a:p>
                      <a:r>
                        <a:rPr lang="en-US"/>
                        <a:t>Start (X/Y)</a:t>
                      </a:r>
                    </a:p>
                  </a:txBody>
                  <a:tcPr/>
                </a:tc>
                <a:tc>
                  <a:txBody>
                    <a:bodyPr/>
                    <a:lstStyle/>
                    <a:p>
                      <a:r>
                        <a:rPr lang="en-US"/>
                        <a:t>End (X/Y)</a:t>
                      </a:r>
                    </a:p>
                  </a:txBody>
                  <a:tcPr/>
                </a:tc>
                <a:extLst>
                  <a:ext uri="{0D108BD9-81ED-4DB2-BD59-A6C34878D82A}">
                    <a16:rowId xmlns:a16="http://schemas.microsoft.com/office/drawing/2014/main" val="2836771707"/>
                  </a:ext>
                </a:extLst>
              </a:tr>
              <a:tr h="373568">
                <a:tc>
                  <a:txBody>
                    <a:bodyPr/>
                    <a:lstStyle/>
                    <a:p>
                      <a:pPr lvl="0" algn="l">
                        <a:lnSpc>
                          <a:spcPct val="100000"/>
                        </a:lnSpc>
                        <a:spcBef>
                          <a:spcPts val="0"/>
                        </a:spcBef>
                        <a:spcAft>
                          <a:spcPts val="0"/>
                        </a:spcAft>
                        <a:buNone/>
                      </a:pPr>
                      <a:r>
                        <a:rPr lang="en-US" sz="1800" b="0" i="0" u="none" strike="noStrike" noProof="0">
                          <a:solidFill>
                            <a:srgbClr val="000000"/>
                          </a:solidFill>
                          <a:latin typeface="TW Cen MT"/>
                        </a:rPr>
                        <a:t>2322.174mil, 4098.841mil</a:t>
                      </a:r>
                    </a:p>
                  </a:txBody>
                  <a:tcPr/>
                </a:tc>
                <a:tc>
                  <a:txBody>
                    <a:bodyPr/>
                    <a:lstStyle/>
                    <a:p>
                      <a:pPr lvl="0">
                        <a:buNone/>
                      </a:pPr>
                      <a:r>
                        <a:rPr lang="en-US" sz="1800" b="0" i="0" u="none" strike="noStrike" noProof="0">
                          <a:latin typeface="Tw Cen MT"/>
                        </a:rPr>
                        <a:t>2955.764mil, 3263.132mil</a:t>
                      </a:r>
                      <a:endParaRPr lang="en-US" sz="1800" b="0" i="0" u="none" strike="noStrike" noProof="0"/>
                    </a:p>
                  </a:txBody>
                  <a:tcPr/>
                </a:tc>
                <a:extLst>
                  <a:ext uri="{0D108BD9-81ED-4DB2-BD59-A6C34878D82A}">
                    <a16:rowId xmlns:a16="http://schemas.microsoft.com/office/drawing/2014/main" val="4062166803"/>
                  </a:ext>
                </a:extLst>
              </a:tr>
              <a:tr h="373568">
                <a:tc>
                  <a:txBody>
                    <a:bodyPr/>
                    <a:lstStyle/>
                    <a:p>
                      <a:pPr lvl="0" algn="l">
                        <a:lnSpc>
                          <a:spcPct val="100000"/>
                        </a:lnSpc>
                        <a:spcBef>
                          <a:spcPts val="0"/>
                        </a:spcBef>
                        <a:spcAft>
                          <a:spcPts val="0"/>
                        </a:spcAft>
                        <a:buNone/>
                      </a:pPr>
                      <a:r>
                        <a:rPr lang="en-US" sz="1800" b="0" i="0" u="none" strike="noStrike" noProof="0">
                          <a:solidFill>
                            <a:srgbClr val="000000"/>
                          </a:solidFill>
                          <a:latin typeface="TW Cen MT"/>
                        </a:rPr>
                        <a:t>2632.565mil, 3263.132mil</a:t>
                      </a:r>
                    </a:p>
                  </a:txBody>
                  <a:tcPr/>
                </a:tc>
                <a:tc>
                  <a:txBody>
                    <a:bodyPr/>
                    <a:lstStyle/>
                    <a:p>
                      <a:r>
                        <a:rPr lang="en-US"/>
                        <a:t>2955.764mil, 3263.132mil</a:t>
                      </a:r>
                    </a:p>
                  </a:txBody>
                  <a:tcPr/>
                </a:tc>
                <a:extLst>
                  <a:ext uri="{0D108BD9-81ED-4DB2-BD59-A6C34878D82A}">
                    <a16:rowId xmlns:a16="http://schemas.microsoft.com/office/drawing/2014/main" val="500973818"/>
                  </a:ext>
                </a:extLst>
              </a:tr>
              <a:tr h="373568">
                <a:tc>
                  <a:txBody>
                    <a:bodyPr/>
                    <a:lstStyle/>
                    <a:p>
                      <a:r>
                        <a:rPr lang="en-US"/>
                        <a:t>2632.565mil, 3263.132mil</a:t>
                      </a:r>
                    </a:p>
                  </a:txBody>
                  <a:tcPr/>
                </a:tc>
                <a:tc>
                  <a:txBody>
                    <a:bodyPr/>
                    <a:lstStyle/>
                    <a:p>
                      <a:r>
                        <a:rPr lang="en-US"/>
                        <a:t>3265.617mil, 2428.132mil</a:t>
                      </a:r>
                    </a:p>
                  </a:txBody>
                  <a:tcPr/>
                </a:tc>
                <a:extLst>
                  <a:ext uri="{0D108BD9-81ED-4DB2-BD59-A6C34878D82A}">
                    <a16:rowId xmlns:a16="http://schemas.microsoft.com/office/drawing/2014/main" val="1786690841"/>
                  </a:ext>
                </a:extLst>
              </a:tr>
              <a:tr h="373568">
                <a:tc>
                  <a:txBody>
                    <a:bodyPr/>
                    <a:lstStyle/>
                    <a:p>
                      <a:r>
                        <a:rPr lang="en-US"/>
                        <a:t>2808.565mil, 2428.132mil</a:t>
                      </a:r>
                    </a:p>
                  </a:txBody>
                  <a:tcPr/>
                </a:tc>
                <a:tc>
                  <a:txBody>
                    <a:bodyPr/>
                    <a:lstStyle/>
                    <a:p>
                      <a:r>
                        <a:rPr lang="en-US"/>
                        <a:t>3265.617mil, 2428.132mil</a:t>
                      </a:r>
                    </a:p>
                  </a:txBody>
                  <a:tcPr/>
                </a:tc>
                <a:extLst>
                  <a:ext uri="{0D108BD9-81ED-4DB2-BD59-A6C34878D82A}">
                    <a16:rowId xmlns:a16="http://schemas.microsoft.com/office/drawing/2014/main" val="395728144"/>
                  </a:ext>
                </a:extLst>
              </a:tr>
              <a:tr h="373568">
                <a:tc>
                  <a:txBody>
                    <a:bodyPr/>
                    <a:lstStyle/>
                    <a:p>
                      <a:r>
                        <a:rPr lang="en-US"/>
                        <a:t>2808.565mil, 2428.132mil</a:t>
                      </a:r>
                    </a:p>
                  </a:txBody>
                  <a:tcPr/>
                </a:tc>
                <a:tc>
                  <a:txBody>
                    <a:bodyPr/>
                    <a:lstStyle/>
                    <a:p>
                      <a:r>
                        <a:rPr lang="en-US"/>
                        <a:t>3437.827mil, 1598.132mil</a:t>
                      </a:r>
                    </a:p>
                  </a:txBody>
                  <a:tcPr/>
                </a:tc>
                <a:extLst>
                  <a:ext uri="{0D108BD9-81ED-4DB2-BD59-A6C34878D82A}">
                    <a16:rowId xmlns:a16="http://schemas.microsoft.com/office/drawing/2014/main" val="2044511433"/>
                  </a:ext>
                </a:extLst>
              </a:tr>
              <a:tr h="373568">
                <a:tc>
                  <a:txBody>
                    <a:bodyPr/>
                    <a:lstStyle/>
                    <a:p>
                      <a:r>
                        <a:rPr lang="en-US"/>
                        <a:t>2567.565mil, 1598.132mil</a:t>
                      </a:r>
                    </a:p>
                  </a:txBody>
                  <a:tcPr/>
                </a:tc>
                <a:tc>
                  <a:txBody>
                    <a:bodyPr/>
                    <a:lstStyle/>
                    <a:p>
                      <a:r>
                        <a:rPr lang="en-US"/>
                        <a:t>3437.827mil. 1598.132mil</a:t>
                      </a:r>
                    </a:p>
                  </a:txBody>
                  <a:tcPr/>
                </a:tc>
                <a:extLst>
                  <a:ext uri="{0D108BD9-81ED-4DB2-BD59-A6C34878D82A}">
                    <a16:rowId xmlns:a16="http://schemas.microsoft.com/office/drawing/2014/main" val="944917558"/>
                  </a:ext>
                </a:extLst>
              </a:tr>
              <a:tr h="373568">
                <a:tc>
                  <a:txBody>
                    <a:bodyPr/>
                    <a:lstStyle/>
                    <a:p>
                      <a:r>
                        <a:rPr lang="en-US"/>
                        <a:t>2567.565mil, 1115mil</a:t>
                      </a:r>
                    </a:p>
                  </a:txBody>
                  <a:tcPr/>
                </a:tc>
                <a:tc>
                  <a:txBody>
                    <a:bodyPr/>
                    <a:lstStyle/>
                    <a:p>
                      <a:r>
                        <a:rPr lang="en-US"/>
                        <a:t>2567.565mil, 1598.132mil</a:t>
                      </a:r>
                    </a:p>
                  </a:txBody>
                  <a:tcPr/>
                </a:tc>
                <a:extLst>
                  <a:ext uri="{0D108BD9-81ED-4DB2-BD59-A6C34878D82A}">
                    <a16:rowId xmlns:a16="http://schemas.microsoft.com/office/drawing/2014/main" val="3541270211"/>
                  </a:ext>
                </a:extLst>
              </a:tr>
            </a:tbl>
          </a:graphicData>
        </a:graphic>
      </p:graphicFrame>
    </p:spTree>
    <p:extLst>
      <p:ext uri="{BB962C8B-B14F-4D97-AF65-F5344CB8AC3E}">
        <p14:creationId xmlns:p14="http://schemas.microsoft.com/office/powerpoint/2010/main" val="1885104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Next Highlight the entire tree by pressing Tab, and press the lock button</a:t>
            </a:r>
          </a:p>
        </p:txBody>
      </p:sp>
      <p:pic>
        <p:nvPicPr>
          <p:cNvPr id="3" name="Picture 2" descr="A tree made from lines and dots&#10;&#10;Description automatically generated">
            <a:extLst>
              <a:ext uri="{FF2B5EF4-FFF2-40B4-BE49-F238E27FC236}">
                <a16:creationId xmlns:a16="http://schemas.microsoft.com/office/drawing/2014/main" id="{DB8E003B-8927-BBA6-B772-0031A0CAE901}"/>
              </a:ext>
            </a:extLst>
          </p:cNvPr>
          <p:cNvPicPr>
            <a:picLocks noChangeAspect="1"/>
          </p:cNvPicPr>
          <p:nvPr/>
        </p:nvPicPr>
        <p:blipFill>
          <a:blip r:embed="rId2"/>
          <a:stretch>
            <a:fillRect/>
          </a:stretch>
        </p:blipFill>
        <p:spPr>
          <a:xfrm>
            <a:off x="1832238" y="2631527"/>
            <a:ext cx="2919133" cy="372315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32D664C-CA60-03F1-9237-6DF70E64E12F}"/>
              </a:ext>
            </a:extLst>
          </p:cNvPr>
          <p:cNvPicPr>
            <a:picLocks noChangeAspect="1"/>
          </p:cNvPicPr>
          <p:nvPr/>
        </p:nvPicPr>
        <p:blipFill>
          <a:blip r:embed="rId3"/>
          <a:stretch>
            <a:fillRect/>
          </a:stretch>
        </p:blipFill>
        <p:spPr>
          <a:xfrm>
            <a:off x="5356268" y="2788636"/>
            <a:ext cx="6010275" cy="338137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F1C6B61-0D89-50A7-7A08-35556EF183E3}"/>
                  </a:ext>
                </a:extLst>
              </p14:cNvPr>
              <p14:cNvContentPartPr/>
              <p14:nvPr/>
            </p14:nvContentPartPr>
            <p14:xfrm>
              <a:off x="10847861" y="3062685"/>
              <a:ext cx="455473" cy="382389"/>
            </p14:xfrm>
          </p:contentPart>
        </mc:Choice>
        <mc:Fallback xmlns="">
          <p:pic>
            <p:nvPicPr>
              <p:cNvPr id="8" name="Ink 7">
                <a:extLst>
                  <a:ext uri="{FF2B5EF4-FFF2-40B4-BE49-F238E27FC236}">
                    <a16:creationId xmlns:a16="http://schemas.microsoft.com/office/drawing/2014/main" id="{4F1C6B61-0D89-50A7-7A08-35556EF183E3}"/>
                  </a:ext>
                </a:extLst>
              </p:cNvPr>
              <p:cNvPicPr/>
              <p:nvPr/>
            </p:nvPicPr>
            <p:blipFill>
              <a:blip r:embed="rId5"/>
              <a:stretch>
                <a:fillRect/>
              </a:stretch>
            </p:blipFill>
            <p:spPr>
              <a:xfrm>
                <a:off x="10829872" y="3044716"/>
                <a:ext cx="491091" cy="41796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341E1E7-FC88-9237-D39C-B9E35B6FD583}"/>
                  </a:ext>
                </a:extLst>
              </p14:cNvPr>
              <p14:cNvContentPartPr/>
              <p14:nvPr/>
            </p14:nvContentPartPr>
            <p14:xfrm>
              <a:off x="10576003" y="3475337"/>
              <a:ext cx="292794" cy="452066"/>
            </p14:xfrm>
          </p:contentPart>
        </mc:Choice>
        <mc:Fallback xmlns="">
          <p:pic>
            <p:nvPicPr>
              <p:cNvPr id="9" name="Ink 8">
                <a:extLst>
                  <a:ext uri="{FF2B5EF4-FFF2-40B4-BE49-F238E27FC236}">
                    <a16:creationId xmlns:a16="http://schemas.microsoft.com/office/drawing/2014/main" id="{2341E1E7-FC88-9237-D39C-B9E35B6FD583}"/>
                  </a:ext>
                </a:extLst>
              </p:cNvPr>
              <p:cNvPicPr/>
              <p:nvPr/>
            </p:nvPicPr>
            <p:blipFill>
              <a:blip r:embed="rId7"/>
              <a:stretch>
                <a:fillRect/>
              </a:stretch>
            </p:blipFill>
            <p:spPr>
              <a:xfrm>
                <a:off x="10558018" y="3457341"/>
                <a:ext cx="328404" cy="48769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7965C08-E774-5495-6E20-2C5619CDD399}"/>
                  </a:ext>
                </a:extLst>
              </p14:cNvPr>
              <p14:cNvContentPartPr/>
              <p14:nvPr/>
            </p14:nvContentPartPr>
            <p14:xfrm>
              <a:off x="10755528" y="3403256"/>
              <a:ext cx="251858" cy="215668"/>
            </p14:xfrm>
          </p:contentPart>
        </mc:Choice>
        <mc:Fallback xmlns="">
          <p:pic>
            <p:nvPicPr>
              <p:cNvPr id="10" name="Ink 9">
                <a:extLst>
                  <a:ext uri="{FF2B5EF4-FFF2-40B4-BE49-F238E27FC236}">
                    <a16:creationId xmlns:a16="http://schemas.microsoft.com/office/drawing/2014/main" id="{C7965C08-E774-5495-6E20-2C5619CDD399}"/>
                  </a:ext>
                </a:extLst>
              </p:cNvPr>
              <p:cNvPicPr/>
              <p:nvPr/>
            </p:nvPicPr>
            <p:blipFill>
              <a:blip r:embed="rId9"/>
              <a:stretch>
                <a:fillRect/>
              </a:stretch>
            </p:blipFill>
            <p:spPr>
              <a:xfrm>
                <a:off x="10737538" y="3385284"/>
                <a:ext cx="287478"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0640AC4-4F1F-C021-4D27-CB30D0C89B59}"/>
                  </a:ext>
                </a:extLst>
              </p14:cNvPr>
              <p14:cNvContentPartPr/>
              <p14:nvPr/>
            </p14:nvContentPartPr>
            <p14:xfrm>
              <a:off x="10786418" y="3415583"/>
              <a:ext cx="207609" cy="194254"/>
            </p14:xfrm>
          </p:contentPart>
        </mc:Choice>
        <mc:Fallback xmlns="">
          <p:pic>
            <p:nvPicPr>
              <p:cNvPr id="11" name="Ink 10">
                <a:extLst>
                  <a:ext uri="{FF2B5EF4-FFF2-40B4-BE49-F238E27FC236}">
                    <a16:creationId xmlns:a16="http://schemas.microsoft.com/office/drawing/2014/main" id="{90640AC4-4F1F-C021-4D27-CB30D0C89B59}"/>
                  </a:ext>
                </a:extLst>
              </p:cNvPr>
              <p:cNvPicPr/>
              <p:nvPr/>
            </p:nvPicPr>
            <p:blipFill>
              <a:blip r:embed="rId11"/>
              <a:stretch>
                <a:fillRect/>
              </a:stretch>
            </p:blipFill>
            <p:spPr>
              <a:xfrm>
                <a:off x="10768459" y="3397597"/>
                <a:ext cx="243168" cy="229867"/>
              </a:xfrm>
              <a:prstGeom prst="rect">
                <a:avLst/>
              </a:prstGeom>
            </p:spPr>
          </p:pic>
        </mc:Fallback>
      </mc:AlternateContent>
    </p:spTree>
    <p:extLst>
      <p:ext uri="{BB962C8B-B14F-4D97-AF65-F5344CB8AC3E}">
        <p14:creationId xmlns:p14="http://schemas.microsoft.com/office/powerpoint/2010/main" val="575688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Board shape</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Finally, while the lines are highlighted, press Design --&gt; Board Shape --&gt; Define Board Shape from Selected Objects</a:t>
            </a:r>
            <a:endParaRPr lang="en-US"/>
          </a:p>
        </p:txBody>
      </p:sp>
      <p:pic>
        <p:nvPicPr>
          <p:cNvPr id="3" name="Picture 2" descr="A screenshot of a computer&#10;&#10;Description automatically generated">
            <a:extLst>
              <a:ext uri="{FF2B5EF4-FFF2-40B4-BE49-F238E27FC236}">
                <a16:creationId xmlns:a16="http://schemas.microsoft.com/office/drawing/2014/main" id="{E504FCF7-D468-981E-344D-7D1EFFEFFB3F}"/>
              </a:ext>
            </a:extLst>
          </p:cNvPr>
          <p:cNvPicPr>
            <a:picLocks noChangeAspect="1"/>
          </p:cNvPicPr>
          <p:nvPr/>
        </p:nvPicPr>
        <p:blipFill>
          <a:blip r:embed="rId2"/>
          <a:stretch>
            <a:fillRect/>
          </a:stretch>
        </p:blipFill>
        <p:spPr>
          <a:xfrm>
            <a:off x="907117" y="2689972"/>
            <a:ext cx="6724650" cy="3562350"/>
          </a:xfrm>
          <a:prstGeom prst="rect">
            <a:avLst/>
          </a:prstGeom>
        </p:spPr>
      </p:pic>
      <p:pic>
        <p:nvPicPr>
          <p:cNvPr id="7" name="Picture 6" descr="A black tree with pink edges&#10;&#10;Description automatically generated">
            <a:extLst>
              <a:ext uri="{FF2B5EF4-FFF2-40B4-BE49-F238E27FC236}">
                <a16:creationId xmlns:a16="http://schemas.microsoft.com/office/drawing/2014/main" id="{2E67B8F4-94C9-2FEA-6B81-CF94CE62DD59}"/>
              </a:ext>
            </a:extLst>
          </p:cNvPr>
          <p:cNvPicPr>
            <a:picLocks noChangeAspect="1"/>
          </p:cNvPicPr>
          <p:nvPr/>
        </p:nvPicPr>
        <p:blipFill>
          <a:blip r:embed="rId3"/>
          <a:stretch>
            <a:fillRect/>
          </a:stretch>
        </p:blipFill>
        <p:spPr>
          <a:xfrm>
            <a:off x="8278626" y="2579873"/>
            <a:ext cx="3008220" cy="3771340"/>
          </a:xfrm>
          <a:prstGeom prst="rect">
            <a:avLst/>
          </a:prstGeom>
        </p:spPr>
      </p:pic>
    </p:spTree>
    <p:extLst>
      <p:ext uri="{BB962C8B-B14F-4D97-AF65-F5344CB8AC3E}">
        <p14:creationId xmlns:p14="http://schemas.microsoft.com/office/powerpoint/2010/main" val="327509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B44B-18B7-3104-39A4-23E927B70114}"/>
              </a:ext>
            </a:extLst>
          </p:cNvPr>
          <p:cNvSpPr>
            <a:spLocks noGrp="1"/>
          </p:cNvSpPr>
          <p:nvPr>
            <p:ph type="title"/>
          </p:nvPr>
        </p:nvSpPr>
        <p:spPr>
          <a:xfrm>
            <a:off x="2284413" y="3433001"/>
            <a:ext cx="9905998" cy="1478570"/>
          </a:xfrm>
        </p:spPr>
        <p:txBody>
          <a:bodyPr/>
          <a:lstStyle/>
          <a:p>
            <a:r>
              <a:rPr lang="en-US" sz="1600"/>
              <a:t>10 conductive</a:t>
            </a:r>
            <a:br>
              <a:rPr lang="en-US" sz="1600"/>
            </a:br>
            <a:r>
              <a:rPr lang="en-US" sz="1600"/>
              <a:t> layers</a:t>
            </a:r>
          </a:p>
        </p:txBody>
      </p:sp>
      <p:pic>
        <p:nvPicPr>
          <p:cNvPr id="4" name="Content Placeholder 3" descr="PCB Layers Explained: Everything You Need to Know">
            <a:extLst>
              <a:ext uri="{FF2B5EF4-FFF2-40B4-BE49-F238E27FC236}">
                <a16:creationId xmlns:a16="http://schemas.microsoft.com/office/drawing/2014/main" id="{93B30B38-8A83-7D63-3E62-61B6C1B3BD99}"/>
              </a:ext>
            </a:extLst>
          </p:cNvPr>
          <p:cNvPicPr>
            <a:picLocks noGrp="1" noChangeAspect="1"/>
          </p:cNvPicPr>
          <p:nvPr>
            <p:ph idx="1"/>
          </p:nvPr>
        </p:nvPicPr>
        <p:blipFill>
          <a:blip r:embed="rId3"/>
          <a:stretch>
            <a:fillRect/>
          </a:stretch>
        </p:blipFill>
        <p:spPr>
          <a:xfrm>
            <a:off x="5792823" y="98681"/>
            <a:ext cx="5789694" cy="2361842"/>
          </a:xfrm>
        </p:spPr>
      </p:pic>
      <p:pic>
        <p:nvPicPr>
          <p:cNvPr id="5" name="Picture 4" descr="A computer chip on a grid&#10;&#10;Description automatically generated">
            <a:extLst>
              <a:ext uri="{FF2B5EF4-FFF2-40B4-BE49-F238E27FC236}">
                <a16:creationId xmlns:a16="http://schemas.microsoft.com/office/drawing/2014/main" id="{2C94DA84-6FB8-B449-6B09-20A3997860EE}"/>
              </a:ext>
            </a:extLst>
          </p:cNvPr>
          <p:cNvPicPr>
            <a:picLocks noChangeAspect="1"/>
          </p:cNvPicPr>
          <p:nvPr/>
        </p:nvPicPr>
        <p:blipFill>
          <a:blip r:embed="rId4"/>
          <a:stretch>
            <a:fillRect/>
          </a:stretch>
        </p:blipFill>
        <p:spPr>
          <a:xfrm>
            <a:off x="3994354" y="2574095"/>
            <a:ext cx="8050162" cy="3946647"/>
          </a:xfrm>
          <a:prstGeom prst="rect">
            <a:avLst/>
          </a:prstGeom>
        </p:spPr>
      </p:pic>
      <p:sp>
        <p:nvSpPr>
          <p:cNvPr id="7" name="Title 1">
            <a:extLst>
              <a:ext uri="{FF2B5EF4-FFF2-40B4-BE49-F238E27FC236}">
                <a16:creationId xmlns:a16="http://schemas.microsoft.com/office/drawing/2014/main" id="{2F41E4D1-5C6F-986C-7318-CD4923997398}"/>
              </a:ext>
            </a:extLst>
          </p:cNvPr>
          <p:cNvSpPr txBox="1">
            <a:spLocks/>
          </p:cNvSpPr>
          <p:nvPr/>
        </p:nvSpPr>
        <p:spPr>
          <a:xfrm>
            <a:off x="1502748" y="46365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PCB layers</a:t>
            </a:r>
          </a:p>
        </p:txBody>
      </p:sp>
    </p:spTree>
    <p:extLst>
      <p:ext uri="{BB962C8B-B14F-4D97-AF65-F5344CB8AC3E}">
        <p14:creationId xmlns:p14="http://schemas.microsoft.com/office/powerpoint/2010/main" val="3314765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Next we're going to place some components.</a:t>
            </a:r>
          </a:p>
          <a:p>
            <a:pPr lvl="1">
              <a:buFont typeface="Courier New" panose="020B0604020202020204" pitchFamily="34" charset="0"/>
              <a:buChar char="o"/>
            </a:pPr>
            <a:r>
              <a:rPr lang="en-US" sz="2400"/>
              <a:t>Design --&gt; Import Changes</a:t>
            </a:r>
            <a:endParaRPr lang="en-US"/>
          </a:p>
        </p:txBody>
      </p:sp>
      <p:pic>
        <p:nvPicPr>
          <p:cNvPr id="3" name="Picture 2" descr="A screenshot of a computer&#10;&#10;Description automatically generated">
            <a:extLst>
              <a:ext uri="{FF2B5EF4-FFF2-40B4-BE49-F238E27FC236}">
                <a16:creationId xmlns:a16="http://schemas.microsoft.com/office/drawing/2014/main" id="{2B3BA61C-7F4F-7712-CD10-560949E178C9}"/>
              </a:ext>
            </a:extLst>
          </p:cNvPr>
          <p:cNvPicPr>
            <a:picLocks noChangeAspect="1"/>
          </p:cNvPicPr>
          <p:nvPr/>
        </p:nvPicPr>
        <p:blipFill>
          <a:blip r:embed="rId2"/>
          <a:stretch>
            <a:fillRect/>
          </a:stretch>
        </p:blipFill>
        <p:spPr>
          <a:xfrm>
            <a:off x="3922339" y="2652993"/>
            <a:ext cx="3495675" cy="3524250"/>
          </a:xfrm>
          <a:prstGeom prst="rect">
            <a:avLst/>
          </a:prstGeom>
        </p:spPr>
      </p:pic>
    </p:spTree>
    <p:extLst>
      <p:ext uri="{BB962C8B-B14F-4D97-AF65-F5344CB8AC3E}">
        <p14:creationId xmlns:p14="http://schemas.microsoft.com/office/powerpoint/2010/main" val="1202032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You can place all the components, but in general it's better to place components based on the blocks</a:t>
            </a:r>
            <a:endParaRPr lang="en-US"/>
          </a:p>
        </p:txBody>
      </p:sp>
      <p:pic>
        <p:nvPicPr>
          <p:cNvPr id="7" name="Picture 6" descr="A screenshot of a computer program&#10;&#10;Description automatically generated">
            <a:extLst>
              <a:ext uri="{FF2B5EF4-FFF2-40B4-BE49-F238E27FC236}">
                <a16:creationId xmlns:a16="http://schemas.microsoft.com/office/drawing/2014/main" id="{039D85F8-0209-9F20-B822-D696CF84C6A9}"/>
              </a:ext>
            </a:extLst>
          </p:cNvPr>
          <p:cNvPicPr>
            <a:picLocks noChangeAspect="1"/>
          </p:cNvPicPr>
          <p:nvPr/>
        </p:nvPicPr>
        <p:blipFill>
          <a:blip r:embed="rId2"/>
          <a:stretch>
            <a:fillRect/>
          </a:stretch>
        </p:blipFill>
        <p:spPr>
          <a:xfrm>
            <a:off x="2129118" y="2758113"/>
            <a:ext cx="7922560" cy="3582949"/>
          </a:xfrm>
          <a:prstGeom prst="rect">
            <a:avLst/>
          </a:prstGeom>
        </p:spPr>
      </p:pic>
    </p:spTree>
    <p:extLst>
      <p:ext uri="{BB962C8B-B14F-4D97-AF65-F5344CB8AC3E}">
        <p14:creationId xmlns:p14="http://schemas.microsoft.com/office/powerpoint/2010/main" val="2093926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If you placed all the components you'll get something like this. </a:t>
            </a:r>
          </a:p>
        </p:txBody>
      </p:sp>
      <p:pic>
        <p:nvPicPr>
          <p:cNvPr id="6" name="Picture 5" descr="A grey background with red and yellow text&#10;&#10;Description automatically generated">
            <a:extLst>
              <a:ext uri="{FF2B5EF4-FFF2-40B4-BE49-F238E27FC236}">
                <a16:creationId xmlns:a16="http://schemas.microsoft.com/office/drawing/2014/main" id="{2C05F9BC-6D25-EC21-0ECA-8C4B9233B102}"/>
              </a:ext>
            </a:extLst>
          </p:cNvPr>
          <p:cNvPicPr>
            <a:picLocks noChangeAspect="1"/>
          </p:cNvPicPr>
          <p:nvPr/>
        </p:nvPicPr>
        <p:blipFill>
          <a:blip r:embed="rId2"/>
          <a:stretch>
            <a:fillRect/>
          </a:stretch>
        </p:blipFill>
        <p:spPr>
          <a:xfrm>
            <a:off x="911879" y="2714345"/>
            <a:ext cx="10357037" cy="3457575"/>
          </a:xfrm>
          <a:prstGeom prst="rect">
            <a:avLst/>
          </a:prstGeom>
        </p:spPr>
      </p:pic>
    </p:spTree>
    <p:extLst>
      <p:ext uri="{BB962C8B-B14F-4D97-AF65-F5344CB8AC3E}">
        <p14:creationId xmlns:p14="http://schemas.microsoft.com/office/powerpoint/2010/main" val="73628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It really helps to organize the components first</a:t>
            </a:r>
          </a:p>
          <a:p>
            <a:pPr lvl="1">
              <a:buFont typeface="Courier New" panose="020B0604020202020204" pitchFamily="34" charset="0"/>
              <a:buChar char="o"/>
            </a:pPr>
            <a:r>
              <a:rPr lang="en-US" sz="2400"/>
              <a:t>Split screen is great to view layout and schematic at the same time</a:t>
            </a:r>
          </a:p>
        </p:txBody>
      </p:sp>
      <p:pic>
        <p:nvPicPr>
          <p:cNvPr id="3" name="Picture 2" descr="A computer screen shot of a tree&#10;&#10;Description automatically generated">
            <a:extLst>
              <a:ext uri="{FF2B5EF4-FFF2-40B4-BE49-F238E27FC236}">
                <a16:creationId xmlns:a16="http://schemas.microsoft.com/office/drawing/2014/main" id="{095F864B-75FD-2F80-A1A9-A07F31F633EC}"/>
              </a:ext>
            </a:extLst>
          </p:cNvPr>
          <p:cNvPicPr>
            <a:picLocks noChangeAspect="1"/>
          </p:cNvPicPr>
          <p:nvPr/>
        </p:nvPicPr>
        <p:blipFill>
          <a:blip r:embed="rId2"/>
          <a:stretch>
            <a:fillRect/>
          </a:stretch>
        </p:blipFill>
        <p:spPr>
          <a:xfrm>
            <a:off x="2493029" y="2665318"/>
            <a:ext cx="7026649" cy="3959038"/>
          </a:xfrm>
          <a:prstGeom prst="rect">
            <a:avLst/>
          </a:prstGeom>
        </p:spPr>
      </p:pic>
      <p:sp>
        <p:nvSpPr>
          <p:cNvPr id="7" name="TextBox 6">
            <a:extLst>
              <a:ext uri="{FF2B5EF4-FFF2-40B4-BE49-F238E27FC236}">
                <a16:creationId xmlns:a16="http://schemas.microsoft.com/office/drawing/2014/main" id="{DBDBD156-A26D-47C2-93A6-FBFD832D0E88}"/>
              </a:ext>
            </a:extLst>
          </p:cNvPr>
          <p:cNvSpPr txBox="1"/>
          <p:nvPr/>
        </p:nvSpPr>
        <p:spPr>
          <a:xfrm>
            <a:off x="5041403" y="5165912"/>
            <a:ext cx="2101308"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Connector</a:t>
            </a:r>
          </a:p>
        </p:txBody>
      </p:sp>
      <p:sp>
        <p:nvSpPr>
          <p:cNvPr id="8" name="TextBox 7">
            <a:extLst>
              <a:ext uri="{FF2B5EF4-FFF2-40B4-BE49-F238E27FC236}">
                <a16:creationId xmlns:a16="http://schemas.microsoft.com/office/drawing/2014/main" id="{33918651-8E6B-23FA-C27F-63BFF3DDE379}"/>
              </a:ext>
            </a:extLst>
          </p:cNvPr>
          <p:cNvSpPr txBox="1"/>
          <p:nvPr/>
        </p:nvSpPr>
        <p:spPr>
          <a:xfrm>
            <a:off x="5188324" y="3966882"/>
            <a:ext cx="1355911" cy="1200329"/>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555 Timer</a:t>
            </a:r>
            <a:endParaRPr lang="en-US" sz="3600"/>
          </a:p>
        </p:txBody>
      </p:sp>
      <p:sp>
        <p:nvSpPr>
          <p:cNvPr id="9" name="TextBox 8">
            <a:extLst>
              <a:ext uri="{FF2B5EF4-FFF2-40B4-BE49-F238E27FC236}">
                <a16:creationId xmlns:a16="http://schemas.microsoft.com/office/drawing/2014/main" id="{657A36EE-F5A6-D4E1-0A82-B36E3E1F7734}"/>
              </a:ext>
            </a:extLst>
          </p:cNvPr>
          <p:cNvSpPr txBox="1"/>
          <p:nvPr/>
        </p:nvSpPr>
        <p:spPr>
          <a:xfrm>
            <a:off x="5188324" y="3025587"/>
            <a:ext cx="1355911"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JK FF</a:t>
            </a:r>
            <a:endParaRPr lang="en-US"/>
          </a:p>
        </p:txBody>
      </p:sp>
      <p:sp>
        <p:nvSpPr>
          <p:cNvPr id="10" name="TextBox 9">
            <a:extLst>
              <a:ext uri="{FF2B5EF4-FFF2-40B4-BE49-F238E27FC236}">
                <a16:creationId xmlns:a16="http://schemas.microsoft.com/office/drawing/2014/main" id="{092ACE47-8C1E-67BE-54FC-64C3EAD25A0B}"/>
              </a:ext>
            </a:extLst>
          </p:cNvPr>
          <p:cNvSpPr txBox="1"/>
          <p:nvPr/>
        </p:nvSpPr>
        <p:spPr>
          <a:xfrm>
            <a:off x="6835588" y="3216087"/>
            <a:ext cx="1355911"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Red</a:t>
            </a:r>
            <a:endParaRPr lang="en-US"/>
          </a:p>
        </p:txBody>
      </p:sp>
      <p:sp>
        <p:nvSpPr>
          <p:cNvPr id="11" name="TextBox 10">
            <a:extLst>
              <a:ext uri="{FF2B5EF4-FFF2-40B4-BE49-F238E27FC236}">
                <a16:creationId xmlns:a16="http://schemas.microsoft.com/office/drawing/2014/main" id="{B40C0295-48F5-9D58-4B8E-672BF7D81EE2}"/>
              </a:ext>
            </a:extLst>
          </p:cNvPr>
          <p:cNvSpPr txBox="1"/>
          <p:nvPr/>
        </p:nvSpPr>
        <p:spPr>
          <a:xfrm>
            <a:off x="8281147" y="3104027"/>
            <a:ext cx="1703293"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Yellow</a:t>
            </a:r>
            <a:endParaRPr lang="en-US"/>
          </a:p>
        </p:txBody>
      </p:sp>
      <p:sp>
        <p:nvSpPr>
          <p:cNvPr id="12" name="TextBox 11">
            <a:extLst>
              <a:ext uri="{FF2B5EF4-FFF2-40B4-BE49-F238E27FC236}">
                <a16:creationId xmlns:a16="http://schemas.microsoft.com/office/drawing/2014/main" id="{AB3003B4-C24C-E610-BCB3-BBF5C58341B4}"/>
              </a:ext>
            </a:extLst>
          </p:cNvPr>
          <p:cNvSpPr txBox="1"/>
          <p:nvPr/>
        </p:nvSpPr>
        <p:spPr>
          <a:xfrm>
            <a:off x="6835588" y="3989292"/>
            <a:ext cx="1355911"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Green</a:t>
            </a:r>
            <a:endParaRPr lang="en-US"/>
          </a:p>
        </p:txBody>
      </p:sp>
      <p:sp>
        <p:nvSpPr>
          <p:cNvPr id="13" name="TextBox 12">
            <a:extLst>
              <a:ext uri="{FF2B5EF4-FFF2-40B4-BE49-F238E27FC236}">
                <a16:creationId xmlns:a16="http://schemas.microsoft.com/office/drawing/2014/main" id="{0B45EA3E-8A65-4644-BCAA-3AF5156DDB98}"/>
              </a:ext>
            </a:extLst>
          </p:cNvPr>
          <p:cNvSpPr txBox="1"/>
          <p:nvPr/>
        </p:nvSpPr>
        <p:spPr>
          <a:xfrm>
            <a:off x="8281147" y="4078939"/>
            <a:ext cx="1355911" cy="64633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Blue</a:t>
            </a:r>
            <a:endParaRPr lang="en-US"/>
          </a:p>
        </p:txBody>
      </p:sp>
    </p:spTree>
    <p:extLst>
      <p:ext uri="{BB962C8B-B14F-4D97-AF65-F5344CB8AC3E}">
        <p14:creationId xmlns:p14="http://schemas.microsoft.com/office/powerpoint/2010/main" val="364554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Now we're </a:t>
            </a:r>
            <a:r>
              <a:rPr lang="en-US" sz="2800" err="1"/>
              <a:t>gonna</a:t>
            </a:r>
            <a:r>
              <a:rPr lang="en-US" sz="2800"/>
              <a:t> decrease the text size a little to make our lives a little easier</a:t>
            </a:r>
            <a:endParaRPr lang="en-US"/>
          </a:p>
        </p:txBody>
      </p:sp>
      <p:pic>
        <p:nvPicPr>
          <p:cNvPr id="7" name="Picture 6" descr="A screenshot of a computer&#10;&#10;Description automatically generated">
            <a:extLst>
              <a:ext uri="{FF2B5EF4-FFF2-40B4-BE49-F238E27FC236}">
                <a16:creationId xmlns:a16="http://schemas.microsoft.com/office/drawing/2014/main" id="{E6C227FA-8B42-FF16-C8B2-1F162052FFB2}"/>
              </a:ext>
            </a:extLst>
          </p:cNvPr>
          <p:cNvPicPr>
            <a:picLocks noChangeAspect="1"/>
          </p:cNvPicPr>
          <p:nvPr/>
        </p:nvPicPr>
        <p:blipFill>
          <a:blip r:embed="rId2"/>
          <a:stretch>
            <a:fillRect/>
          </a:stretch>
        </p:blipFill>
        <p:spPr>
          <a:xfrm>
            <a:off x="727823" y="2553260"/>
            <a:ext cx="2320739" cy="3734921"/>
          </a:xfrm>
          <a:prstGeom prst="rect">
            <a:avLst/>
          </a:prstGeom>
        </p:spPr>
      </p:pic>
      <p:sp>
        <p:nvSpPr>
          <p:cNvPr id="8" name="TextBox 7">
            <a:extLst>
              <a:ext uri="{FF2B5EF4-FFF2-40B4-BE49-F238E27FC236}">
                <a16:creationId xmlns:a16="http://schemas.microsoft.com/office/drawing/2014/main" id="{1169CB98-5A93-6A98-37C3-5C27236AEED5}"/>
              </a:ext>
            </a:extLst>
          </p:cNvPr>
          <p:cNvSpPr txBox="1"/>
          <p:nvPr/>
        </p:nvSpPr>
        <p:spPr>
          <a:xfrm>
            <a:off x="4146176" y="4090146"/>
            <a:ext cx="1792942"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Ctrl + A</a:t>
            </a:r>
          </a:p>
        </p:txBody>
      </p:sp>
      <p:sp>
        <p:nvSpPr>
          <p:cNvPr id="9" name="Arrow: Right 8">
            <a:extLst>
              <a:ext uri="{FF2B5EF4-FFF2-40B4-BE49-F238E27FC236}">
                <a16:creationId xmlns:a16="http://schemas.microsoft.com/office/drawing/2014/main" id="{6C8E288C-955C-F7D1-695B-99B416B9888C}"/>
              </a:ext>
            </a:extLst>
          </p:cNvPr>
          <p:cNvSpPr/>
          <p:nvPr/>
        </p:nvSpPr>
        <p:spPr>
          <a:xfrm>
            <a:off x="3148853" y="4202205"/>
            <a:ext cx="896470" cy="4258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EBFFF56-533F-A330-6252-7A7569C2CF5E}"/>
              </a:ext>
            </a:extLst>
          </p:cNvPr>
          <p:cNvSpPr/>
          <p:nvPr/>
        </p:nvSpPr>
        <p:spPr>
          <a:xfrm>
            <a:off x="6174440" y="4202205"/>
            <a:ext cx="896470" cy="4258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5B6A5547-786D-800F-88A9-9DE9DB8CB8E8}"/>
              </a:ext>
            </a:extLst>
          </p:cNvPr>
          <p:cNvPicPr>
            <a:picLocks noChangeAspect="1"/>
          </p:cNvPicPr>
          <p:nvPr/>
        </p:nvPicPr>
        <p:blipFill>
          <a:blip r:embed="rId3"/>
          <a:stretch>
            <a:fillRect/>
          </a:stretch>
        </p:blipFill>
        <p:spPr>
          <a:xfrm>
            <a:off x="7203982" y="2289921"/>
            <a:ext cx="2221567" cy="4261598"/>
          </a:xfrm>
          <a:prstGeom prst="rect">
            <a:avLst/>
          </a:prstGeom>
        </p:spPr>
      </p:pic>
      <p:sp>
        <p:nvSpPr>
          <p:cNvPr id="12" name="TextBox 11">
            <a:extLst>
              <a:ext uri="{FF2B5EF4-FFF2-40B4-BE49-F238E27FC236}">
                <a16:creationId xmlns:a16="http://schemas.microsoft.com/office/drawing/2014/main" id="{44B4E19B-65DE-D737-FAA4-454E74061EC9}"/>
              </a:ext>
            </a:extLst>
          </p:cNvPr>
          <p:cNvSpPr txBox="1"/>
          <p:nvPr/>
        </p:nvSpPr>
        <p:spPr>
          <a:xfrm rot="-10800000" flipV="1">
            <a:off x="9424147" y="4086227"/>
            <a:ext cx="1893794" cy="89255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a:t>Text Height: 40mil</a:t>
            </a:r>
            <a:endParaRPr lang="en-US"/>
          </a:p>
        </p:txBody>
      </p:sp>
      <p:sp>
        <p:nvSpPr>
          <p:cNvPr id="14" name="TextBox 13">
            <a:extLst>
              <a:ext uri="{FF2B5EF4-FFF2-40B4-BE49-F238E27FC236}">
                <a16:creationId xmlns:a16="http://schemas.microsoft.com/office/drawing/2014/main" id="{35E26DED-4B7A-7795-F96E-93AE39C10353}"/>
              </a:ext>
            </a:extLst>
          </p:cNvPr>
          <p:cNvSpPr txBox="1"/>
          <p:nvPr/>
        </p:nvSpPr>
        <p:spPr>
          <a:xfrm rot="-10800000" flipV="1">
            <a:off x="9424146" y="5285256"/>
            <a:ext cx="2039470" cy="89255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a:t>Stroke Width: 8mil</a:t>
            </a:r>
            <a:endParaRPr lang="en-US"/>
          </a:p>
        </p:txBody>
      </p:sp>
    </p:spTree>
    <p:extLst>
      <p:ext uri="{BB962C8B-B14F-4D97-AF65-F5344CB8AC3E}">
        <p14:creationId xmlns:p14="http://schemas.microsoft.com/office/powerpoint/2010/main" val="43859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Component Placement</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4751294" cy="4617478"/>
          </a:xfrm>
        </p:spPr>
        <p:txBody>
          <a:bodyPr vert="horz" lIns="91440" tIns="45720" rIns="91440" bIns="45720" rtlCol="0" anchor="t">
            <a:noAutofit/>
          </a:bodyPr>
          <a:lstStyle/>
          <a:p>
            <a:r>
              <a:rPr lang="en-US" sz="2800"/>
              <a:t>Here's a sample of one of the good ways to lay out the 555 timer (you don't need to copy it). The rest lines are nets we need to draw in.</a:t>
            </a:r>
          </a:p>
        </p:txBody>
      </p:sp>
      <p:pic>
        <p:nvPicPr>
          <p:cNvPr id="15" name="Picture 14" descr="A computer screen shot of a computer&#10;&#10;Description automatically generated">
            <a:extLst>
              <a:ext uri="{FF2B5EF4-FFF2-40B4-BE49-F238E27FC236}">
                <a16:creationId xmlns:a16="http://schemas.microsoft.com/office/drawing/2014/main" id="{245882DC-EE4A-CBC9-75EE-BA003D17A527}"/>
              </a:ext>
            </a:extLst>
          </p:cNvPr>
          <p:cNvPicPr>
            <a:picLocks noChangeAspect="1"/>
          </p:cNvPicPr>
          <p:nvPr/>
        </p:nvPicPr>
        <p:blipFill>
          <a:blip r:embed="rId2"/>
          <a:stretch>
            <a:fillRect/>
          </a:stretch>
        </p:blipFill>
        <p:spPr>
          <a:xfrm>
            <a:off x="5889087" y="1553479"/>
            <a:ext cx="5398434" cy="4966447"/>
          </a:xfrm>
          <a:prstGeom prst="rect">
            <a:avLst/>
          </a:prstGeom>
        </p:spPr>
      </p:pic>
    </p:spTree>
    <p:extLst>
      <p:ext uri="{BB962C8B-B14F-4D97-AF65-F5344CB8AC3E}">
        <p14:creationId xmlns:p14="http://schemas.microsoft.com/office/powerpoint/2010/main" val="57048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layout: Routing</a:t>
            </a:r>
            <a:endParaRPr lang="en-US"/>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To draw a wire, press Ctrl + W</a:t>
            </a:r>
          </a:p>
        </p:txBody>
      </p:sp>
      <p:pic>
        <p:nvPicPr>
          <p:cNvPr id="6" name="Picture 5" descr="A screenshot of a computer program&#10;&#10;Description automatically generated">
            <a:extLst>
              <a:ext uri="{FF2B5EF4-FFF2-40B4-BE49-F238E27FC236}">
                <a16:creationId xmlns:a16="http://schemas.microsoft.com/office/drawing/2014/main" id="{9E47FC8B-EB15-8DA6-2F06-54E7AF900BB4}"/>
              </a:ext>
            </a:extLst>
          </p:cNvPr>
          <p:cNvPicPr>
            <a:picLocks noChangeAspect="1"/>
          </p:cNvPicPr>
          <p:nvPr/>
        </p:nvPicPr>
        <p:blipFill>
          <a:blip r:embed="rId2"/>
          <a:stretch>
            <a:fillRect/>
          </a:stretch>
        </p:blipFill>
        <p:spPr>
          <a:xfrm>
            <a:off x="671619" y="2291836"/>
            <a:ext cx="5321301" cy="3476381"/>
          </a:xfrm>
          <a:prstGeom prst="rect">
            <a:avLst/>
          </a:prstGeom>
        </p:spPr>
      </p:pic>
      <p:pic>
        <p:nvPicPr>
          <p:cNvPr id="3" name="Picture 2" descr="A computer screen shot of a computer&#10;&#10;Description automatically generated">
            <a:extLst>
              <a:ext uri="{FF2B5EF4-FFF2-40B4-BE49-F238E27FC236}">
                <a16:creationId xmlns:a16="http://schemas.microsoft.com/office/drawing/2014/main" id="{D6DDDD43-A2D9-6EA8-495A-E72B445FE49C}"/>
              </a:ext>
            </a:extLst>
          </p:cNvPr>
          <p:cNvPicPr>
            <a:picLocks noChangeAspect="1"/>
          </p:cNvPicPr>
          <p:nvPr/>
        </p:nvPicPr>
        <p:blipFill>
          <a:blip r:embed="rId3"/>
          <a:stretch>
            <a:fillRect/>
          </a:stretch>
        </p:blipFill>
        <p:spPr>
          <a:xfrm>
            <a:off x="6591228" y="2451947"/>
            <a:ext cx="4326304" cy="3163765"/>
          </a:xfrm>
          <a:prstGeom prst="rect">
            <a:avLst/>
          </a:prstGeom>
        </p:spPr>
      </p:pic>
    </p:spTree>
    <p:extLst>
      <p:ext uri="{BB962C8B-B14F-4D97-AF65-F5344CB8AC3E}">
        <p14:creationId xmlns:p14="http://schemas.microsoft.com/office/powerpoint/2010/main" val="1276370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Routing</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5188323" cy="4617478"/>
          </a:xfrm>
        </p:spPr>
        <p:txBody>
          <a:bodyPr vert="horz" lIns="91440" tIns="45720" rIns="91440" bIns="45720" rtlCol="0" anchor="t">
            <a:noAutofit/>
          </a:bodyPr>
          <a:lstStyle/>
          <a:p>
            <a:r>
              <a:rPr lang="en-US" sz="2800"/>
              <a:t>For the rest of the routes, they're all the Power Net (+4V5) and Ground Net (GND)</a:t>
            </a:r>
            <a:endParaRPr lang="en-US"/>
          </a:p>
          <a:p>
            <a:r>
              <a:rPr lang="en-US" sz="2800"/>
              <a:t>For those connections, we can add a copper pour, or a plane that connects all of those nets together.</a:t>
            </a:r>
          </a:p>
        </p:txBody>
      </p:sp>
      <p:pic>
        <p:nvPicPr>
          <p:cNvPr id="8" name="Picture 7" descr="A computer screen shot of a circuit board&#10;&#10;Description automatically generated">
            <a:extLst>
              <a:ext uri="{FF2B5EF4-FFF2-40B4-BE49-F238E27FC236}">
                <a16:creationId xmlns:a16="http://schemas.microsoft.com/office/drawing/2014/main" id="{8CF38B5E-421F-EE47-FE64-2CC893CAE5DE}"/>
              </a:ext>
            </a:extLst>
          </p:cNvPr>
          <p:cNvPicPr>
            <a:picLocks noChangeAspect="1"/>
          </p:cNvPicPr>
          <p:nvPr/>
        </p:nvPicPr>
        <p:blipFill>
          <a:blip r:embed="rId2"/>
          <a:stretch>
            <a:fillRect/>
          </a:stretch>
        </p:blipFill>
        <p:spPr>
          <a:xfrm>
            <a:off x="6325721" y="1557057"/>
            <a:ext cx="4953000" cy="5066179"/>
          </a:xfrm>
          <a:prstGeom prst="rect">
            <a:avLst/>
          </a:prstGeom>
        </p:spPr>
      </p:pic>
    </p:spTree>
    <p:extLst>
      <p:ext uri="{BB962C8B-B14F-4D97-AF65-F5344CB8AC3E}">
        <p14:creationId xmlns:p14="http://schemas.microsoft.com/office/powerpoint/2010/main" val="1542423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planes</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8538881" cy="4617478"/>
          </a:xfrm>
        </p:spPr>
        <p:txBody>
          <a:bodyPr vert="horz" lIns="91440" tIns="45720" rIns="91440" bIns="45720" rtlCol="0" anchor="t">
            <a:noAutofit/>
          </a:bodyPr>
          <a:lstStyle/>
          <a:p>
            <a:r>
              <a:rPr lang="en-US" sz="2800"/>
              <a:t>Tools --&gt; Polygon Pours --&gt; Polygon Manager</a:t>
            </a:r>
          </a:p>
          <a:p>
            <a:r>
              <a:rPr lang="en-US" sz="2800"/>
              <a:t>New Polygon from... --&gt; Board Outline</a:t>
            </a:r>
          </a:p>
        </p:txBody>
      </p:sp>
      <p:pic>
        <p:nvPicPr>
          <p:cNvPr id="3" name="Picture 2" descr="A screenshot of a computer&#10;&#10;Description automatically generated">
            <a:extLst>
              <a:ext uri="{FF2B5EF4-FFF2-40B4-BE49-F238E27FC236}">
                <a16:creationId xmlns:a16="http://schemas.microsoft.com/office/drawing/2014/main" id="{CBC30C81-6523-7701-7C0F-86D013EA63C9}"/>
              </a:ext>
            </a:extLst>
          </p:cNvPr>
          <p:cNvPicPr>
            <a:picLocks noChangeAspect="1"/>
          </p:cNvPicPr>
          <p:nvPr/>
        </p:nvPicPr>
        <p:blipFill>
          <a:blip r:embed="rId2"/>
          <a:stretch>
            <a:fillRect/>
          </a:stretch>
        </p:blipFill>
        <p:spPr>
          <a:xfrm>
            <a:off x="1230127" y="3033992"/>
            <a:ext cx="4868396" cy="33561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6331F7F-FC37-A6EB-8D40-7E9E21B3B0EF}"/>
              </a:ext>
            </a:extLst>
          </p:cNvPr>
          <p:cNvPicPr>
            <a:picLocks noChangeAspect="1"/>
          </p:cNvPicPr>
          <p:nvPr/>
        </p:nvPicPr>
        <p:blipFill>
          <a:blip r:embed="rId3"/>
          <a:stretch>
            <a:fillRect/>
          </a:stretch>
        </p:blipFill>
        <p:spPr>
          <a:xfrm>
            <a:off x="7046539" y="3277720"/>
            <a:ext cx="3724275" cy="2857500"/>
          </a:xfrm>
          <a:prstGeom prst="rect">
            <a:avLst/>
          </a:prstGeom>
        </p:spPr>
      </p:pic>
    </p:spTree>
    <p:extLst>
      <p:ext uri="{BB962C8B-B14F-4D97-AF65-F5344CB8AC3E}">
        <p14:creationId xmlns:p14="http://schemas.microsoft.com/office/powerpoint/2010/main" val="880384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planes</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4504764" cy="4617478"/>
          </a:xfrm>
        </p:spPr>
        <p:txBody>
          <a:bodyPr vert="horz" lIns="91440" tIns="45720" rIns="91440" bIns="45720" rtlCol="0" anchor="t">
            <a:noAutofit/>
          </a:bodyPr>
          <a:lstStyle/>
          <a:p>
            <a:r>
              <a:rPr lang="en-US" sz="2800"/>
              <a:t>Choose a net and layer, and then press OK.</a:t>
            </a:r>
            <a:endParaRPr lang="en-US"/>
          </a:p>
          <a:p>
            <a:pPr lvl="1">
              <a:buFont typeface="Courier New" panose="020B0604020202020204" pitchFamily="34" charset="0"/>
              <a:buChar char="o"/>
            </a:pPr>
            <a:r>
              <a:rPr lang="en-US" sz="2400"/>
              <a:t>For this board, +4V5 on top and GND for bottom is best</a:t>
            </a:r>
          </a:p>
        </p:txBody>
      </p:sp>
      <p:pic>
        <p:nvPicPr>
          <p:cNvPr id="9" name="Picture 8" descr="A screenshot of a computer&#10;&#10;Description automatically generated">
            <a:extLst>
              <a:ext uri="{FF2B5EF4-FFF2-40B4-BE49-F238E27FC236}">
                <a16:creationId xmlns:a16="http://schemas.microsoft.com/office/drawing/2014/main" id="{463D1980-7510-99F4-CECD-CD409ECB0650}"/>
              </a:ext>
            </a:extLst>
          </p:cNvPr>
          <p:cNvPicPr>
            <a:picLocks noChangeAspect="1"/>
          </p:cNvPicPr>
          <p:nvPr/>
        </p:nvPicPr>
        <p:blipFill>
          <a:blip r:embed="rId2"/>
          <a:stretch>
            <a:fillRect/>
          </a:stretch>
        </p:blipFill>
        <p:spPr>
          <a:xfrm>
            <a:off x="8229041" y="2688852"/>
            <a:ext cx="3746126" cy="378870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F2E5635-9894-9FB2-E4FE-F5E0BF4AAAD2}"/>
              </a:ext>
            </a:extLst>
          </p:cNvPr>
          <p:cNvPicPr>
            <a:picLocks noChangeAspect="1"/>
          </p:cNvPicPr>
          <p:nvPr/>
        </p:nvPicPr>
        <p:blipFill>
          <a:blip r:embed="rId3"/>
          <a:stretch>
            <a:fillRect/>
          </a:stretch>
        </p:blipFill>
        <p:spPr>
          <a:xfrm>
            <a:off x="5768509" y="1353671"/>
            <a:ext cx="3859866" cy="2906805"/>
          </a:xfrm>
          <a:prstGeom prst="rect">
            <a:avLst/>
          </a:prstGeom>
        </p:spPr>
      </p:pic>
    </p:spTree>
    <p:extLst>
      <p:ext uri="{BB962C8B-B14F-4D97-AF65-F5344CB8AC3E}">
        <p14:creationId xmlns:p14="http://schemas.microsoft.com/office/powerpoint/2010/main" val="453862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CB66-64C7-2BB2-C871-0D24F0E12B8E}"/>
              </a:ext>
            </a:extLst>
          </p:cNvPr>
          <p:cNvSpPr>
            <a:spLocks noGrp="1"/>
          </p:cNvSpPr>
          <p:nvPr>
            <p:ph type="title"/>
          </p:nvPr>
        </p:nvSpPr>
        <p:spPr>
          <a:xfrm>
            <a:off x="1141413" y="656148"/>
            <a:ext cx="9905998" cy="1478570"/>
          </a:xfrm>
        </p:spPr>
        <p:txBody>
          <a:bodyPr/>
          <a:lstStyle/>
          <a:p>
            <a:r>
              <a:rPr lang="en-US"/>
              <a:t>The process overview</a:t>
            </a:r>
          </a:p>
        </p:txBody>
      </p:sp>
      <p:graphicFrame>
        <p:nvGraphicFramePr>
          <p:cNvPr id="4" name="Content Placeholder 3">
            <a:extLst>
              <a:ext uri="{FF2B5EF4-FFF2-40B4-BE49-F238E27FC236}">
                <a16:creationId xmlns:a16="http://schemas.microsoft.com/office/drawing/2014/main" id="{B7070035-80A7-8BB6-8870-63736C450F21}"/>
              </a:ext>
            </a:extLst>
          </p:cNvPr>
          <p:cNvGraphicFramePr>
            <a:graphicFrameLocks noGrp="1"/>
          </p:cNvGraphicFramePr>
          <p:nvPr>
            <p:ph idx="1"/>
            <p:extLst>
              <p:ext uri="{D42A27DB-BD31-4B8C-83A1-F6EECF244321}">
                <p14:modId xmlns:p14="http://schemas.microsoft.com/office/powerpoint/2010/main" val="2846609039"/>
              </p:ext>
            </p:extLst>
          </p:nvPr>
        </p:nvGraphicFramePr>
        <p:xfrm>
          <a:off x="1329561" y="970081"/>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6" name="TextBox 465">
            <a:extLst>
              <a:ext uri="{FF2B5EF4-FFF2-40B4-BE49-F238E27FC236}">
                <a16:creationId xmlns:a16="http://schemas.microsoft.com/office/drawing/2014/main" id="{28C2556D-D6F5-F62F-4A43-089EAD2E2F51}"/>
              </a:ext>
            </a:extLst>
          </p:cNvPr>
          <p:cNvSpPr txBox="1"/>
          <p:nvPr/>
        </p:nvSpPr>
        <p:spPr>
          <a:xfrm>
            <a:off x="1592096"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Circuit design</a:t>
            </a:r>
          </a:p>
          <a:p>
            <a:pPr marL="285750" indent="-285750">
              <a:buFont typeface="Arial"/>
              <a:buChar char="•"/>
            </a:pPr>
            <a:r>
              <a:rPr lang="en-US"/>
              <a:t>Choosing components</a:t>
            </a:r>
          </a:p>
          <a:p>
            <a:pPr marL="285750" indent="-285750">
              <a:buFont typeface="Arial"/>
              <a:buChar char="•"/>
            </a:pPr>
            <a:r>
              <a:rPr lang="en-US"/>
              <a:t>Placing on schematic</a:t>
            </a:r>
          </a:p>
          <a:p>
            <a:pPr marL="285750" indent="-285750">
              <a:buFont typeface="Arial"/>
              <a:buChar char="•"/>
            </a:pPr>
            <a:r>
              <a:rPr lang="en-US"/>
              <a:t>DRC check</a:t>
            </a:r>
          </a:p>
        </p:txBody>
      </p:sp>
      <p:sp>
        <p:nvSpPr>
          <p:cNvPr id="467" name="TextBox 466">
            <a:extLst>
              <a:ext uri="{FF2B5EF4-FFF2-40B4-BE49-F238E27FC236}">
                <a16:creationId xmlns:a16="http://schemas.microsoft.com/office/drawing/2014/main" id="{B6CEEE8D-B5F9-32CB-6034-75E73F9D4FB3}"/>
              </a:ext>
            </a:extLst>
          </p:cNvPr>
          <p:cNvSpPr txBox="1"/>
          <p:nvPr/>
        </p:nvSpPr>
        <p:spPr>
          <a:xfrm>
            <a:off x="3802837"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Board size</a:t>
            </a:r>
          </a:p>
          <a:p>
            <a:pPr marL="285750" indent="-285750">
              <a:buFont typeface="Arial"/>
              <a:buChar char="•"/>
            </a:pPr>
            <a:r>
              <a:rPr lang="en-US"/>
              <a:t>Placing components</a:t>
            </a:r>
          </a:p>
          <a:p>
            <a:pPr marL="285750" indent="-285750">
              <a:buFont typeface="Arial"/>
              <a:buChar char="•"/>
            </a:pPr>
            <a:r>
              <a:rPr lang="en-US"/>
              <a:t>Routing Traces + polygon planes</a:t>
            </a:r>
          </a:p>
          <a:p>
            <a:pPr marL="285750" indent="-285750">
              <a:buFont typeface="Arial"/>
              <a:buChar char="•"/>
            </a:pPr>
            <a:r>
              <a:rPr lang="en-US"/>
              <a:t>DRC check</a:t>
            </a:r>
          </a:p>
        </p:txBody>
      </p:sp>
      <p:sp>
        <p:nvSpPr>
          <p:cNvPr id="474" name="TextBox 466">
            <a:extLst>
              <a:ext uri="{FF2B5EF4-FFF2-40B4-BE49-F238E27FC236}">
                <a16:creationId xmlns:a16="http://schemas.microsoft.com/office/drawing/2014/main" id="{B6CEEE8D-B5F9-32CB-6034-75E73F9D4FB3}"/>
              </a:ext>
            </a:extLst>
          </p:cNvPr>
          <p:cNvSpPr txBox="1"/>
          <p:nvPr/>
        </p:nvSpPr>
        <p:spPr>
          <a:xfrm>
            <a:off x="8732319" y="3536313"/>
            <a:ext cx="204653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Soldering </a:t>
            </a:r>
          </a:p>
          <a:p>
            <a:pPr marL="285750" indent="-285750">
              <a:buFont typeface="Arial"/>
              <a:buChar char="•"/>
            </a:pPr>
            <a:r>
              <a:rPr lang="en-US"/>
              <a:t>Test if works!</a:t>
            </a:r>
          </a:p>
          <a:p>
            <a:pPr marL="285750" indent="-285750">
              <a:buFont typeface="Arial"/>
              <a:buChar char="•"/>
            </a:pPr>
            <a:r>
              <a:rPr lang="en-US"/>
              <a:t>DEBUGGING!!!!</a:t>
            </a:r>
          </a:p>
        </p:txBody>
      </p:sp>
      <p:sp>
        <p:nvSpPr>
          <p:cNvPr id="475" name="TextBox 466">
            <a:extLst>
              <a:ext uri="{FF2B5EF4-FFF2-40B4-BE49-F238E27FC236}">
                <a16:creationId xmlns:a16="http://schemas.microsoft.com/office/drawing/2014/main" id="{B6CEEE8D-B5F9-32CB-6034-75E73F9D4FB3}"/>
              </a:ext>
            </a:extLst>
          </p:cNvPr>
          <p:cNvSpPr txBox="1"/>
          <p:nvPr/>
        </p:nvSpPr>
        <p:spPr>
          <a:xfrm>
            <a:off x="6276985" y="3536313"/>
            <a:ext cx="2046532"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Order board through manufacturer</a:t>
            </a:r>
          </a:p>
          <a:p>
            <a:pPr marL="285750" indent="-285750">
              <a:buFont typeface="Arial"/>
              <a:buChar char="•"/>
            </a:pPr>
            <a:r>
              <a:rPr lang="en-US"/>
              <a:t>Order components</a:t>
            </a:r>
          </a:p>
        </p:txBody>
      </p:sp>
    </p:spTree>
    <p:extLst>
      <p:ext uri="{BB962C8B-B14F-4D97-AF65-F5344CB8AC3E}">
        <p14:creationId xmlns:p14="http://schemas.microsoft.com/office/powerpoint/2010/main" val="75270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planes</a:t>
            </a:r>
            <a:endParaRPr lang="en-US" sz="2400">
              <a:solidFill>
                <a:srgbClr val="000000"/>
              </a:solidFill>
              <a:latin typeface="TW Cen MT"/>
            </a:endParaRPr>
          </a:p>
        </p:txBody>
      </p:sp>
      <p:pic>
        <p:nvPicPr>
          <p:cNvPr id="12" name="Picture 11">
            <a:extLst>
              <a:ext uri="{FF2B5EF4-FFF2-40B4-BE49-F238E27FC236}">
                <a16:creationId xmlns:a16="http://schemas.microsoft.com/office/drawing/2014/main" id="{AC87D889-5880-395E-8AE4-6722F5ACE378}"/>
              </a:ext>
            </a:extLst>
          </p:cNvPr>
          <p:cNvPicPr>
            <a:picLocks noChangeAspect="1"/>
          </p:cNvPicPr>
          <p:nvPr/>
        </p:nvPicPr>
        <p:blipFill>
          <a:blip r:embed="rId2"/>
          <a:stretch>
            <a:fillRect/>
          </a:stretch>
        </p:blipFill>
        <p:spPr>
          <a:xfrm>
            <a:off x="373716" y="1460686"/>
            <a:ext cx="3634067" cy="5079627"/>
          </a:xfrm>
          <a:prstGeom prst="rect">
            <a:avLst/>
          </a:prstGeom>
        </p:spPr>
      </p:pic>
      <p:pic>
        <p:nvPicPr>
          <p:cNvPr id="3" name="Picture 2" descr="A blue tree with red lines and a ladder&#10;&#10;Description automatically generated">
            <a:extLst>
              <a:ext uri="{FF2B5EF4-FFF2-40B4-BE49-F238E27FC236}">
                <a16:creationId xmlns:a16="http://schemas.microsoft.com/office/drawing/2014/main" id="{B5F604B0-AE47-89F3-6817-A72AACCC44A6}"/>
              </a:ext>
            </a:extLst>
          </p:cNvPr>
          <p:cNvPicPr>
            <a:picLocks noChangeAspect="1"/>
          </p:cNvPicPr>
          <p:nvPr/>
        </p:nvPicPr>
        <p:blipFill>
          <a:blip r:embed="rId3"/>
          <a:stretch>
            <a:fillRect/>
          </a:stretch>
        </p:blipFill>
        <p:spPr>
          <a:xfrm>
            <a:off x="8424582" y="1286156"/>
            <a:ext cx="3422276" cy="5092513"/>
          </a:xfrm>
          <a:prstGeom prst="rect">
            <a:avLst/>
          </a:prstGeom>
        </p:spPr>
      </p:pic>
      <p:pic>
        <p:nvPicPr>
          <p:cNvPr id="6" name="Picture 5" descr="A red circuit board with yellow and blue text&#10;&#10;Description automatically generated">
            <a:extLst>
              <a:ext uri="{FF2B5EF4-FFF2-40B4-BE49-F238E27FC236}">
                <a16:creationId xmlns:a16="http://schemas.microsoft.com/office/drawing/2014/main" id="{F125DBEF-E4A5-B684-C9F4-3021C75B91AE}"/>
              </a:ext>
            </a:extLst>
          </p:cNvPr>
          <p:cNvPicPr>
            <a:picLocks noChangeAspect="1"/>
          </p:cNvPicPr>
          <p:nvPr/>
        </p:nvPicPr>
        <p:blipFill>
          <a:blip r:embed="rId4"/>
          <a:stretch>
            <a:fillRect/>
          </a:stretch>
        </p:blipFill>
        <p:spPr>
          <a:xfrm>
            <a:off x="4247708" y="1994646"/>
            <a:ext cx="4144820" cy="3507442"/>
          </a:xfrm>
          <a:prstGeom prst="rect">
            <a:avLst/>
          </a:prstGeom>
        </p:spPr>
      </p:pic>
    </p:spTree>
    <p:extLst>
      <p:ext uri="{BB962C8B-B14F-4D97-AF65-F5344CB8AC3E}">
        <p14:creationId xmlns:p14="http://schemas.microsoft.com/office/powerpoint/2010/main" val="39045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planes</a:t>
            </a:r>
            <a:endParaRPr lang="en-US" sz="2400">
              <a:solidFill>
                <a:srgbClr val="000000"/>
              </a:solidFill>
              <a:latin typeface="TW Cen MT"/>
            </a:endParaRPr>
          </a:p>
        </p:txBody>
      </p:sp>
      <p:sp>
        <p:nvSpPr>
          <p:cNvPr id="7" name="Content Placeholder 2">
            <a:extLst>
              <a:ext uri="{FF2B5EF4-FFF2-40B4-BE49-F238E27FC236}">
                <a16:creationId xmlns:a16="http://schemas.microsoft.com/office/drawing/2014/main" id="{C0458A41-19F3-96AF-AD81-84291AE35891}"/>
              </a:ext>
            </a:extLst>
          </p:cNvPr>
          <p:cNvSpPr txBox="1">
            <a:spLocks/>
          </p:cNvSpPr>
          <p:nvPr/>
        </p:nvSpPr>
        <p:spPr>
          <a:xfrm>
            <a:off x="1141412" y="1554723"/>
            <a:ext cx="4504764" cy="46174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800"/>
              <a:t>Routing now kind of becomes difficult with the polygon.</a:t>
            </a:r>
            <a:endParaRPr lang="en-US"/>
          </a:p>
          <a:p>
            <a:r>
              <a:rPr lang="en-US" sz="2800"/>
              <a:t>Good thing we can hide it (shelve it) </a:t>
            </a:r>
            <a:endParaRPr lang="en-US"/>
          </a:p>
          <a:p>
            <a:r>
              <a:rPr lang="en-US" sz="2800"/>
              <a:t>We can then bring it back out for later (repour).</a:t>
            </a:r>
          </a:p>
          <a:p>
            <a:r>
              <a:rPr lang="en-US" sz="2800"/>
              <a:t>Be careful to not cut off a polygon pour!</a:t>
            </a:r>
          </a:p>
          <a:p>
            <a:endParaRPr lang="en-US" sz="2800"/>
          </a:p>
        </p:txBody>
      </p:sp>
      <p:pic>
        <p:nvPicPr>
          <p:cNvPr id="10" name="Picture 9" descr="A screenshot of a computer&#10;&#10;Description automatically generated">
            <a:extLst>
              <a:ext uri="{FF2B5EF4-FFF2-40B4-BE49-F238E27FC236}">
                <a16:creationId xmlns:a16="http://schemas.microsoft.com/office/drawing/2014/main" id="{1D23B922-5DD6-6B2B-CEFE-4ABDDB3E77ED}"/>
              </a:ext>
            </a:extLst>
          </p:cNvPr>
          <p:cNvPicPr>
            <a:picLocks noChangeAspect="1"/>
          </p:cNvPicPr>
          <p:nvPr/>
        </p:nvPicPr>
        <p:blipFill>
          <a:blip r:embed="rId2"/>
          <a:stretch>
            <a:fillRect/>
          </a:stretch>
        </p:blipFill>
        <p:spPr>
          <a:xfrm>
            <a:off x="6993031" y="3304334"/>
            <a:ext cx="5086350" cy="347662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A6C56B7-3C7C-389D-7EC1-E2130C702427}"/>
              </a:ext>
            </a:extLst>
          </p:cNvPr>
          <p:cNvPicPr>
            <a:picLocks noChangeAspect="1"/>
          </p:cNvPicPr>
          <p:nvPr/>
        </p:nvPicPr>
        <p:blipFill>
          <a:blip r:embed="rId3"/>
          <a:stretch>
            <a:fillRect/>
          </a:stretch>
        </p:blipFill>
        <p:spPr>
          <a:xfrm>
            <a:off x="5744135" y="1463488"/>
            <a:ext cx="5029200" cy="3505200"/>
          </a:xfrm>
          <a:prstGeom prst="rect">
            <a:avLst/>
          </a:prstGeom>
        </p:spPr>
      </p:pic>
    </p:spTree>
    <p:extLst>
      <p:ext uri="{BB962C8B-B14F-4D97-AF65-F5344CB8AC3E}">
        <p14:creationId xmlns:p14="http://schemas.microsoft.com/office/powerpoint/2010/main" val="122617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Bottom Side</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Sometimes it's hard to see things, especially if we have things on the top and bottom layer. (LEDs go on bottom, rest go on top!)</a:t>
            </a:r>
          </a:p>
          <a:p>
            <a:pPr lvl="1">
              <a:buFont typeface="Courier New" panose="020B0604020202020204" pitchFamily="34" charset="0"/>
              <a:buChar char="o"/>
            </a:pPr>
            <a:r>
              <a:rPr lang="en-US" sz="2400"/>
              <a:t>To put components on the bottom side, when you select the component you can choose which layer it goes on.</a:t>
            </a:r>
          </a:p>
        </p:txBody>
      </p:sp>
      <p:pic>
        <p:nvPicPr>
          <p:cNvPr id="8" name="Picture 7" descr="A screenshot of a computer&#10;&#10;Description automatically generated">
            <a:extLst>
              <a:ext uri="{FF2B5EF4-FFF2-40B4-BE49-F238E27FC236}">
                <a16:creationId xmlns:a16="http://schemas.microsoft.com/office/drawing/2014/main" id="{47C7976D-3392-C7D2-0F52-438590D07518}"/>
              </a:ext>
            </a:extLst>
          </p:cNvPr>
          <p:cNvPicPr>
            <a:picLocks noChangeAspect="1"/>
          </p:cNvPicPr>
          <p:nvPr/>
        </p:nvPicPr>
        <p:blipFill>
          <a:blip r:embed="rId2"/>
          <a:stretch>
            <a:fillRect/>
          </a:stretch>
        </p:blipFill>
        <p:spPr>
          <a:xfrm>
            <a:off x="1991845" y="3863509"/>
            <a:ext cx="8208308" cy="2335866"/>
          </a:xfrm>
          <a:prstGeom prst="rect">
            <a:avLst/>
          </a:prstGeom>
        </p:spPr>
      </p:pic>
    </p:spTree>
    <p:extLst>
      <p:ext uri="{BB962C8B-B14F-4D97-AF65-F5344CB8AC3E}">
        <p14:creationId xmlns:p14="http://schemas.microsoft.com/office/powerpoint/2010/main" val="2962857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bottom side</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To route on the bottom layer, when you start the route you can select bottom layer</a:t>
            </a:r>
            <a:endParaRPr lang="en-US"/>
          </a:p>
          <a:p>
            <a:pPr lvl="1">
              <a:buFont typeface="Courier New" panose="020B0604020202020204" pitchFamily="34" charset="0"/>
              <a:buChar char="o"/>
            </a:pPr>
            <a:r>
              <a:rPr lang="en-US" sz="2400"/>
              <a:t>To change between top and bottom layer you need a via. You can draw one with "Ctrl" "Shift" "Scroll Up" while routing to insert a via mid-route. </a:t>
            </a:r>
          </a:p>
        </p:txBody>
      </p:sp>
      <p:pic>
        <p:nvPicPr>
          <p:cNvPr id="3" name="Picture 2">
            <a:extLst>
              <a:ext uri="{FF2B5EF4-FFF2-40B4-BE49-F238E27FC236}">
                <a16:creationId xmlns:a16="http://schemas.microsoft.com/office/drawing/2014/main" id="{83D22D7E-5AE4-8A3D-277B-0D0447FAC808}"/>
              </a:ext>
            </a:extLst>
          </p:cNvPr>
          <p:cNvPicPr>
            <a:picLocks noChangeAspect="1"/>
          </p:cNvPicPr>
          <p:nvPr/>
        </p:nvPicPr>
        <p:blipFill>
          <a:blip r:embed="rId2"/>
          <a:stretch>
            <a:fillRect/>
          </a:stretch>
        </p:blipFill>
        <p:spPr>
          <a:xfrm>
            <a:off x="3362325" y="3708307"/>
            <a:ext cx="5915585" cy="2623857"/>
          </a:xfrm>
          <a:prstGeom prst="rect">
            <a:avLst/>
          </a:prstGeom>
        </p:spPr>
      </p:pic>
      <p:sp>
        <p:nvSpPr>
          <p:cNvPr id="6" name="TextBox 5">
            <a:extLst>
              <a:ext uri="{FF2B5EF4-FFF2-40B4-BE49-F238E27FC236}">
                <a16:creationId xmlns:a16="http://schemas.microsoft.com/office/drawing/2014/main" id="{5F067EFB-6AA2-5120-8F92-C64B8E92978D}"/>
              </a:ext>
            </a:extLst>
          </p:cNvPr>
          <p:cNvSpPr txBox="1"/>
          <p:nvPr/>
        </p:nvSpPr>
        <p:spPr>
          <a:xfrm>
            <a:off x="6555857" y="5016499"/>
            <a:ext cx="3015628" cy="1200329"/>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"Ctrl" &amp; "Shift" &amp; "Scroll Up"</a:t>
            </a:r>
          </a:p>
        </p:txBody>
      </p:sp>
    </p:spTree>
    <p:extLst>
      <p:ext uri="{BB962C8B-B14F-4D97-AF65-F5344CB8AC3E}">
        <p14:creationId xmlns:p14="http://schemas.microsoft.com/office/powerpoint/2010/main" val="339192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bottom side</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a:t>Note the default via size on Altium is rather large. It'd be ok to have a via sized</a:t>
            </a:r>
            <a:endParaRPr lang="en-US"/>
          </a:p>
          <a:p>
            <a:pPr lvl="1">
              <a:buFont typeface="Courier New" panose="020B0604020202020204" pitchFamily="34" charset="0"/>
              <a:buChar char="o"/>
            </a:pPr>
            <a:r>
              <a:rPr lang="en-US" sz="2400"/>
              <a:t>Diameter 20mil</a:t>
            </a:r>
          </a:p>
          <a:p>
            <a:pPr lvl="1">
              <a:buFont typeface="Courier New" panose="020B0604020202020204" pitchFamily="34" charset="0"/>
              <a:buChar char="o"/>
            </a:pPr>
            <a:r>
              <a:rPr lang="en-US" sz="2400"/>
              <a:t>Hole Size 10 mil</a:t>
            </a:r>
          </a:p>
        </p:txBody>
      </p:sp>
      <p:pic>
        <p:nvPicPr>
          <p:cNvPr id="3" name="Picture 2">
            <a:extLst>
              <a:ext uri="{FF2B5EF4-FFF2-40B4-BE49-F238E27FC236}">
                <a16:creationId xmlns:a16="http://schemas.microsoft.com/office/drawing/2014/main" id="{83D22D7E-5AE4-8A3D-277B-0D0447FAC808}"/>
              </a:ext>
            </a:extLst>
          </p:cNvPr>
          <p:cNvPicPr>
            <a:picLocks noChangeAspect="1"/>
          </p:cNvPicPr>
          <p:nvPr/>
        </p:nvPicPr>
        <p:blipFill>
          <a:blip r:embed="rId2"/>
          <a:stretch>
            <a:fillRect/>
          </a:stretch>
        </p:blipFill>
        <p:spPr>
          <a:xfrm>
            <a:off x="3362325" y="3708307"/>
            <a:ext cx="5915585" cy="2623857"/>
          </a:xfrm>
          <a:prstGeom prst="rect">
            <a:avLst/>
          </a:prstGeom>
        </p:spPr>
      </p:pic>
      <p:sp>
        <p:nvSpPr>
          <p:cNvPr id="8" name="TextBox 7">
            <a:extLst>
              <a:ext uri="{FF2B5EF4-FFF2-40B4-BE49-F238E27FC236}">
                <a16:creationId xmlns:a16="http://schemas.microsoft.com/office/drawing/2014/main" id="{A7BA169E-0239-C347-7C3A-DCBD7C935D36}"/>
              </a:ext>
            </a:extLst>
          </p:cNvPr>
          <p:cNvSpPr txBox="1"/>
          <p:nvPr/>
        </p:nvSpPr>
        <p:spPr>
          <a:xfrm>
            <a:off x="6252468" y="5129388"/>
            <a:ext cx="3015628" cy="1200329"/>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"Ctrl" &amp; "Shift" &amp; "Scroll Up"</a:t>
            </a:r>
          </a:p>
        </p:txBody>
      </p:sp>
    </p:spTree>
    <p:extLst>
      <p:ext uri="{BB962C8B-B14F-4D97-AF65-F5344CB8AC3E}">
        <p14:creationId xmlns:p14="http://schemas.microsoft.com/office/powerpoint/2010/main" val="217141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Viewing</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4952999" cy="4617478"/>
          </a:xfrm>
        </p:spPr>
        <p:txBody>
          <a:bodyPr vert="horz" lIns="91440" tIns="45720" rIns="91440" bIns="45720" rtlCol="0" anchor="t">
            <a:noAutofit/>
          </a:bodyPr>
          <a:lstStyle/>
          <a:p>
            <a:r>
              <a:rPr lang="en-US" sz="2800"/>
              <a:t>As things become more hectic and especially for more complicated designs, we can start to filter out the things we can and can't see.</a:t>
            </a:r>
          </a:p>
          <a:p>
            <a:r>
              <a:rPr lang="en-US" sz="2800"/>
              <a:t>Panels --&gt; View Configuration</a:t>
            </a:r>
          </a:p>
        </p:txBody>
      </p:sp>
      <p:pic>
        <p:nvPicPr>
          <p:cNvPr id="9" name="Picture 8">
            <a:extLst>
              <a:ext uri="{FF2B5EF4-FFF2-40B4-BE49-F238E27FC236}">
                <a16:creationId xmlns:a16="http://schemas.microsoft.com/office/drawing/2014/main" id="{0060BE7C-E6BD-0E1F-E419-D8A33B57A38B}"/>
              </a:ext>
            </a:extLst>
          </p:cNvPr>
          <p:cNvPicPr>
            <a:picLocks noChangeAspect="1"/>
          </p:cNvPicPr>
          <p:nvPr/>
        </p:nvPicPr>
        <p:blipFill>
          <a:blip r:embed="rId2"/>
          <a:stretch>
            <a:fillRect/>
          </a:stretch>
        </p:blipFill>
        <p:spPr>
          <a:xfrm>
            <a:off x="8105534" y="1064558"/>
            <a:ext cx="3242342" cy="43702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249721B-4B72-1C3C-B74A-D274988D1020}"/>
              </a:ext>
            </a:extLst>
          </p:cNvPr>
          <p:cNvPicPr>
            <a:picLocks noChangeAspect="1"/>
          </p:cNvPicPr>
          <p:nvPr/>
        </p:nvPicPr>
        <p:blipFill>
          <a:blip r:embed="rId3"/>
          <a:stretch>
            <a:fillRect/>
          </a:stretch>
        </p:blipFill>
        <p:spPr>
          <a:xfrm>
            <a:off x="5961530" y="4632793"/>
            <a:ext cx="3496235" cy="2108386"/>
          </a:xfrm>
          <a:prstGeom prst="rect">
            <a:avLst/>
          </a:prstGeom>
        </p:spPr>
      </p:pic>
    </p:spTree>
    <p:extLst>
      <p:ext uri="{BB962C8B-B14F-4D97-AF65-F5344CB8AC3E}">
        <p14:creationId xmlns:p14="http://schemas.microsoft.com/office/powerpoint/2010/main" val="260776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Key binds and panels</a:t>
            </a:r>
            <a:endParaRPr lang="en-US" sz="4000">
              <a:solidFill>
                <a:srgbClr val="000000"/>
              </a:solidFill>
              <a:latin typeface="TW Cen MT"/>
            </a:endParaRP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Viewing</a:t>
            </a:r>
            <a:endParaRPr lang="en-US" sz="24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4952999" cy="4617478"/>
          </a:xfrm>
        </p:spPr>
        <p:txBody>
          <a:bodyPr vert="horz" lIns="91440" tIns="45720" rIns="91440" bIns="45720" rtlCol="0" anchor="t">
            <a:noAutofit/>
          </a:bodyPr>
          <a:lstStyle/>
          <a:p>
            <a:r>
              <a:rPr lang="en-US" sz="2800"/>
              <a:t>We can filter things to view things only on the top layer (left set of arrows), or to view only the things on the bottom layer.</a:t>
            </a:r>
          </a:p>
          <a:p>
            <a:r>
              <a:rPr lang="en-US" sz="2800"/>
              <a:t>We can also choose what we see in each layer.</a:t>
            </a:r>
          </a:p>
        </p:txBody>
      </p:sp>
      <p:pic>
        <p:nvPicPr>
          <p:cNvPr id="7" name="Picture 6" descr="A screenshot of a computer&#10;&#10;Description automatically generated">
            <a:extLst>
              <a:ext uri="{FF2B5EF4-FFF2-40B4-BE49-F238E27FC236}">
                <a16:creationId xmlns:a16="http://schemas.microsoft.com/office/drawing/2014/main" id="{9C38E6D4-4597-C890-C881-8A45F73E3D6A}"/>
              </a:ext>
            </a:extLst>
          </p:cNvPr>
          <p:cNvPicPr>
            <a:picLocks noChangeAspect="1"/>
          </p:cNvPicPr>
          <p:nvPr/>
        </p:nvPicPr>
        <p:blipFill>
          <a:blip r:embed="rId2"/>
          <a:stretch>
            <a:fillRect/>
          </a:stretch>
        </p:blipFill>
        <p:spPr>
          <a:xfrm>
            <a:off x="7012923" y="1550894"/>
            <a:ext cx="4116480" cy="4126005"/>
          </a:xfrm>
          <a:prstGeom prst="rect">
            <a:avLst/>
          </a:prstGeom>
        </p:spPr>
      </p:pic>
      <p:sp>
        <p:nvSpPr>
          <p:cNvPr id="10" name="TextBox 9">
            <a:extLst>
              <a:ext uri="{FF2B5EF4-FFF2-40B4-BE49-F238E27FC236}">
                <a16:creationId xmlns:a16="http://schemas.microsoft.com/office/drawing/2014/main" id="{C5C6D853-48E2-88E9-5801-977E1F16F464}"/>
              </a:ext>
            </a:extLst>
          </p:cNvPr>
          <p:cNvSpPr txBox="1"/>
          <p:nvPr/>
        </p:nvSpPr>
        <p:spPr>
          <a:xfrm>
            <a:off x="5972736" y="2644587"/>
            <a:ext cx="1154207"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Top</a:t>
            </a:r>
            <a:endParaRPr lang="en-US"/>
          </a:p>
        </p:txBody>
      </p:sp>
      <p:sp>
        <p:nvSpPr>
          <p:cNvPr id="11" name="TextBox 10">
            <a:extLst>
              <a:ext uri="{FF2B5EF4-FFF2-40B4-BE49-F238E27FC236}">
                <a16:creationId xmlns:a16="http://schemas.microsoft.com/office/drawing/2014/main" id="{8C8EE5EA-9F15-7ABC-2D52-2D0837169667}"/>
              </a:ext>
            </a:extLst>
          </p:cNvPr>
          <p:cNvSpPr txBox="1"/>
          <p:nvPr/>
        </p:nvSpPr>
        <p:spPr>
          <a:xfrm>
            <a:off x="8908676" y="2095498"/>
            <a:ext cx="1826559"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Bottom</a:t>
            </a:r>
            <a:endParaRPr lang="en-US"/>
          </a:p>
        </p:txBody>
      </p:sp>
    </p:spTree>
    <p:extLst>
      <p:ext uri="{BB962C8B-B14F-4D97-AF65-F5344CB8AC3E}">
        <p14:creationId xmlns:p14="http://schemas.microsoft.com/office/powerpoint/2010/main" val="3818964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C8EE5EA-9F15-7ABC-2D52-2D0837169667}"/>
              </a:ext>
            </a:extLst>
          </p:cNvPr>
          <p:cNvSpPr txBox="1"/>
          <p:nvPr/>
        </p:nvSpPr>
        <p:spPr>
          <a:xfrm>
            <a:off x="6958853" y="6129616"/>
            <a:ext cx="3899647"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Bottom Side: LEDs</a:t>
            </a:r>
            <a:endParaRPr lang="en-US"/>
          </a:p>
        </p:txBody>
      </p:sp>
      <p:sp>
        <p:nvSpPr>
          <p:cNvPr id="13" name="TextBox 12">
            <a:extLst>
              <a:ext uri="{FF2B5EF4-FFF2-40B4-BE49-F238E27FC236}">
                <a16:creationId xmlns:a16="http://schemas.microsoft.com/office/drawing/2014/main" id="{DF08389A-B2B4-CB3C-6317-C400E9D1CF8B}"/>
              </a:ext>
            </a:extLst>
          </p:cNvPr>
          <p:cNvSpPr txBox="1"/>
          <p:nvPr/>
        </p:nvSpPr>
        <p:spPr>
          <a:xfrm>
            <a:off x="1647264" y="6095998"/>
            <a:ext cx="444527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Top Side: components</a:t>
            </a:r>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02A1D2A-A782-8DF8-88A7-0EB621E96E4B}"/>
                  </a:ext>
                </a:extLst>
              </p14:cNvPr>
              <p14:cNvContentPartPr/>
              <p14:nvPr/>
            </p14:nvContentPartPr>
            <p14:xfrm>
              <a:off x="3145824" y="3516526"/>
              <a:ext cx="12871" cy="12871"/>
            </p14:xfrm>
          </p:contentPart>
        </mc:Choice>
        <mc:Fallback xmlns="">
          <p:pic>
            <p:nvPicPr>
              <p:cNvPr id="3" name="Ink 2">
                <a:extLst>
                  <a:ext uri="{FF2B5EF4-FFF2-40B4-BE49-F238E27FC236}">
                    <a16:creationId xmlns:a16="http://schemas.microsoft.com/office/drawing/2014/main" id="{502A1D2A-A782-8DF8-88A7-0EB621E96E4B}"/>
                  </a:ext>
                </a:extLst>
              </p:cNvPr>
              <p:cNvPicPr/>
              <p:nvPr/>
            </p:nvPicPr>
            <p:blipFill>
              <a:blip r:embed="rId3"/>
              <a:stretch>
                <a:fillRect/>
              </a:stretch>
            </p:blipFill>
            <p:spPr>
              <a:xfrm>
                <a:off x="2502274" y="2872976"/>
                <a:ext cx="1287100" cy="1287100"/>
              </a:xfrm>
              <a:prstGeom prst="rect">
                <a:avLst/>
              </a:prstGeom>
            </p:spPr>
          </p:pic>
        </mc:Fallback>
      </mc:AlternateContent>
      <p:pic>
        <p:nvPicPr>
          <p:cNvPr id="12" name="Content Placeholder 11" descr="A black tree with many red and green lights&#10;&#10;Description automatically generated">
            <a:extLst>
              <a:ext uri="{FF2B5EF4-FFF2-40B4-BE49-F238E27FC236}">
                <a16:creationId xmlns:a16="http://schemas.microsoft.com/office/drawing/2014/main" id="{C3065D2C-70AE-C3B3-EB4A-6CE611A08BC8}"/>
              </a:ext>
            </a:extLst>
          </p:cNvPr>
          <p:cNvPicPr>
            <a:picLocks noGrp="1" noChangeAspect="1"/>
          </p:cNvPicPr>
          <p:nvPr>
            <p:ph idx="1"/>
          </p:nvPr>
        </p:nvPicPr>
        <p:blipFill>
          <a:blip r:embed="rId4"/>
          <a:stretch>
            <a:fillRect/>
          </a:stretch>
        </p:blipFill>
        <p:spPr>
          <a:xfrm>
            <a:off x="1829550" y="1436002"/>
            <a:ext cx="3720886" cy="4664118"/>
          </a:xfrm>
        </p:spPr>
      </p:pic>
      <p:pic>
        <p:nvPicPr>
          <p:cNvPr id="14" name="Picture 13" descr="A black tree with red lines and dots&#10;&#10;Description automatically generated">
            <a:extLst>
              <a:ext uri="{FF2B5EF4-FFF2-40B4-BE49-F238E27FC236}">
                <a16:creationId xmlns:a16="http://schemas.microsoft.com/office/drawing/2014/main" id="{D0E9300C-A12F-DAC1-AA04-BE89E62F52C7}"/>
              </a:ext>
            </a:extLst>
          </p:cNvPr>
          <p:cNvPicPr>
            <a:picLocks noChangeAspect="1"/>
          </p:cNvPicPr>
          <p:nvPr/>
        </p:nvPicPr>
        <p:blipFill>
          <a:blip r:embed="rId5"/>
          <a:stretch>
            <a:fillRect/>
          </a:stretch>
        </p:blipFill>
        <p:spPr>
          <a:xfrm>
            <a:off x="6789165" y="1462216"/>
            <a:ext cx="3896184" cy="4664677"/>
          </a:xfrm>
          <a:prstGeom prst="rect">
            <a:avLst/>
          </a:prstGeom>
        </p:spPr>
      </p:pic>
      <p:sp>
        <p:nvSpPr>
          <p:cNvPr id="6" name="Title 5">
            <a:extLst>
              <a:ext uri="{FF2B5EF4-FFF2-40B4-BE49-F238E27FC236}">
                <a16:creationId xmlns:a16="http://schemas.microsoft.com/office/drawing/2014/main" id="{5A08DC58-E984-4B34-ED5F-5F1BDEFECBD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5848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2C6F-D7EF-CD4E-936D-30A53AD741C6}"/>
              </a:ext>
            </a:extLst>
          </p:cNvPr>
          <p:cNvSpPr>
            <a:spLocks noGrp="1"/>
          </p:cNvSpPr>
          <p:nvPr>
            <p:ph type="ctrTitle"/>
          </p:nvPr>
        </p:nvSpPr>
        <p:spPr/>
        <p:txBody>
          <a:bodyPr/>
          <a:lstStyle/>
          <a:p>
            <a:r>
              <a:rPr lang="en-US"/>
              <a:t>PCB LAB Workshop 3: Review + Gerber out</a:t>
            </a:r>
          </a:p>
        </p:txBody>
      </p:sp>
      <p:sp>
        <p:nvSpPr>
          <p:cNvPr id="3" name="Subtitle 2">
            <a:extLst>
              <a:ext uri="{FF2B5EF4-FFF2-40B4-BE49-F238E27FC236}">
                <a16:creationId xmlns:a16="http://schemas.microsoft.com/office/drawing/2014/main" id="{6FDAC380-C35D-A0DB-0D3C-2C42A2170A33}"/>
              </a:ext>
            </a:extLst>
          </p:cNvPr>
          <p:cNvSpPr>
            <a:spLocks noGrp="1"/>
          </p:cNvSpPr>
          <p:nvPr>
            <p:ph type="subTitle" idx="1"/>
          </p:nvPr>
        </p:nvSpPr>
        <p:spPr/>
        <p:txBody>
          <a:bodyPr vert="horz" lIns="91440" tIns="45720" rIns="91440" bIns="45720" rtlCol="0" anchor="t">
            <a:normAutofit fontScale="92500" lnSpcReduction="20000"/>
          </a:bodyPr>
          <a:lstStyle/>
          <a:p>
            <a:r>
              <a:rPr lang="en-US"/>
              <a:t>Azra Rangwala</a:t>
            </a:r>
          </a:p>
          <a:p>
            <a:r>
              <a:rPr lang="en-US"/>
              <a:t>Ilona Lameka</a:t>
            </a:r>
          </a:p>
          <a:p>
            <a:r>
              <a:rPr lang="en-US"/>
              <a:t>Ridwan Hussain</a:t>
            </a:r>
          </a:p>
          <a:p>
            <a:r>
              <a:rPr lang="en-US"/>
              <a:t>Casey ye</a:t>
            </a:r>
          </a:p>
        </p:txBody>
      </p:sp>
    </p:spTree>
    <p:extLst>
      <p:ext uri="{BB962C8B-B14F-4D97-AF65-F5344CB8AC3E}">
        <p14:creationId xmlns:p14="http://schemas.microsoft.com/office/powerpoint/2010/main" val="4049671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CB66-64C7-2BB2-C871-0D24F0E12B8E}"/>
              </a:ext>
            </a:extLst>
          </p:cNvPr>
          <p:cNvSpPr>
            <a:spLocks noGrp="1"/>
          </p:cNvSpPr>
          <p:nvPr>
            <p:ph type="title"/>
          </p:nvPr>
        </p:nvSpPr>
        <p:spPr>
          <a:xfrm>
            <a:off x="1141413" y="656148"/>
            <a:ext cx="9905998" cy="1478570"/>
          </a:xfrm>
        </p:spPr>
        <p:txBody>
          <a:bodyPr/>
          <a:lstStyle/>
          <a:p>
            <a:r>
              <a:rPr lang="en-US"/>
              <a:t>The process overview</a:t>
            </a:r>
          </a:p>
        </p:txBody>
      </p:sp>
      <p:graphicFrame>
        <p:nvGraphicFramePr>
          <p:cNvPr id="4" name="Content Placeholder 3">
            <a:extLst>
              <a:ext uri="{FF2B5EF4-FFF2-40B4-BE49-F238E27FC236}">
                <a16:creationId xmlns:a16="http://schemas.microsoft.com/office/drawing/2014/main" id="{B7070035-80A7-8BB6-8870-63736C450F21}"/>
              </a:ext>
            </a:extLst>
          </p:cNvPr>
          <p:cNvGraphicFramePr>
            <a:graphicFrameLocks noGrp="1"/>
          </p:cNvGraphicFramePr>
          <p:nvPr>
            <p:ph idx="1"/>
          </p:nvPr>
        </p:nvGraphicFramePr>
        <p:xfrm>
          <a:off x="1329561" y="970081"/>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6" name="TextBox 465">
            <a:extLst>
              <a:ext uri="{FF2B5EF4-FFF2-40B4-BE49-F238E27FC236}">
                <a16:creationId xmlns:a16="http://schemas.microsoft.com/office/drawing/2014/main" id="{28C2556D-D6F5-F62F-4A43-089EAD2E2F51}"/>
              </a:ext>
            </a:extLst>
          </p:cNvPr>
          <p:cNvSpPr txBox="1"/>
          <p:nvPr/>
        </p:nvSpPr>
        <p:spPr>
          <a:xfrm>
            <a:off x="1592096"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Circuit design</a:t>
            </a:r>
          </a:p>
          <a:p>
            <a:pPr marL="285750" indent="-285750">
              <a:buFont typeface="Arial"/>
              <a:buChar char="•"/>
            </a:pPr>
            <a:r>
              <a:rPr lang="en-US"/>
              <a:t>Choosing components</a:t>
            </a:r>
          </a:p>
          <a:p>
            <a:pPr marL="285750" indent="-285750">
              <a:buFont typeface="Arial"/>
              <a:buChar char="•"/>
            </a:pPr>
            <a:r>
              <a:rPr lang="en-US"/>
              <a:t>Placing on schematic</a:t>
            </a:r>
          </a:p>
          <a:p>
            <a:pPr marL="285750" indent="-285750">
              <a:buFont typeface="Arial"/>
              <a:buChar char="•"/>
            </a:pPr>
            <a:r>
              <a:rPr lang="en-US"/>
              <a:t>DRC check</a:t>
            </a:r>
          </a:p>
        </p:txBody>
      </p:sp>
      <p:sp>
        <p:nvSpPr>
          <p:cNvPr id="467" name="TextBox 466">
            <a:extLst>
              <a:ext uri="{FF2B5EF4-FFF2-40B4-BE49-F238E27FC236}">
                <a16:creationId xmlns:a16="http://schemas.microsoft.com/office/drawing/2014/main" id="{B6CEEE8D-B5F9-32CB-6034-75E73F9D4FB3}"/>
              </a:ext>
            </a:extLst>
          </p:cNvPr>
          <p:cNvSpPr txBox="1"/>
          <p:nvPr/>
        </p:nvSpPr>
        <p:spPr>
          <a:xfrm>
            <a:off x="3802837" y="3536313"/>
            <a:ext cx="20465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Board size</a:t>
            </a:r>
          </a:p>
          <a:p>
            <a:pPr marL="285750" indent="-285750">
              <a:buFont typeface="Arial"/>
              <a:buChar char="•"/>
            </a:pPr>
            <a:r>
              <a:rPr lang="en-US"/>
              <a:t>Placing components</a:t>
            </a:r>
          </a:p>
          <a:p>
            <a:pPr marL="285750" indent="-285750">
              <a:buFont typeface="Arial"/>
              <a:buChar char="•"/>
            </a:pPr>
            <a:r>
              <a:rPr lang="en-US"/>
              <a:t>Routing Traces + polygon planes</a:t>
            </a:r>
          </a:p>
          <a:p>
            <a:pPr marL="285750" indent="-285750">
              <a:buFont typeface="Arial"/>
              <a:buChar char="•"/>
            </a:pPr>
            <a:r>
              <a:rPr lang="en-US"/>
              <a:t>DRC check</a:t>
            </a:r>
          </a:p>
        </p:txBody>
      </p:sp>
      <p:sp>
        <p:nvSpPr>
          <p:cNvPr id="474" name="TextBox 466">
            <a:extLst>
              <a:ext uri="{FF2B5EF4-FFF2-40B4-BE49-F238E27FC236}">
                <a16:creationId xmlns:a16="http://schemas.microsoft.com/office/drawing/2014/main" id="{B6CEEE8D-B5F9-32CB-6034-75E73F9D4FB3}"/>
              </a:ext>
            </a:extLst>
          </p:cNvPr>
          <p:cNvSpPr txBox="1"/>
          <p:nvPr/>
        </p:nvSpPr>
        <p:spPr>
          <a:xfrm>
            <a:off x="8732319" y="3536313"/>
            <a:ext cx="204653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Soldering </a:t>
            </a:r>
          </a:p>
          <a:p>
            <a:pPr marL="285750" indent="-285750">
              <a:buFont typeface="Arial"/>
              <a:buChar char="•"/>
            </a:pPr>
            <a:r>
              <a:rPr lang="en-US"/>
              <a:t>Test if works!</a:t>
            </a:r>
          </a:p>
          <a:p>
            <a:pPr marL="285750" indent="-285750">
              <a:buFont typeface="Arial"/>
              <a:buChar char="•"/>
            </a:pPr>
            <a:r>
              <a:rPr lang="en-US"/>
              <a:t>DEBUGGING!!!!</a:t>
            </a:r>
          </a:p>
        </p:txBody>
      </p:sp>
      <p:sp>
        <p:nvSpPr>
          <p:cNvPr id="475" name="TextBox 466">
            <a:extLst>
              <a:ext uri="{FF2B5EF4-FFF2-40B4-BE49-F238E27FC236}">
                <a16:creationId xmlns:a16="http://schemas.microsoft.com/office/drawing/2014/main" id="{B6CEEE8D-B5F9-32CB-6034-75E73F9D4FB3}"/>
              </a:ext>
            </a:extLst>
          </p:cNvPr>
          <p:cNvSpPr txBox="1"/>
          <p:nvPr/>
        </p:nvSpPr>
        <p:spPr>
          <a:xfrm>
            <a:off x="6276985" y="3536313"/>
            <a:ext cx="2046532"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t>Order board through manufacturer</a:t>
            </a:r>
          </a:p>
          <a:p>
            <a:pPr marL="285750" indent="-285750">
              <a:buFont typeface="Arial"/>
              <a:buChar char="•"/>
            </a:pPr>
            <a:r>
              <a:rPr lang="en-US"/>
              <a:t>Order components</a:t>
            </a:r>
          </a:p>
        </p:txBody>
      </p:sp>
    </p:spTree>
    <p:extLst>
      <p:ext uri="{BB962C8B-B14F-4D97-AF65-F5344CB8AC3E}">
        <p14:creationId xmlns:p14="http://schemas.microsoft.com/office/powerpoint/2010/main" val="118329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76B2C-102B-8CB2-5C5E-8FFE915F1439}"/>
              </a:ext>
            </a:extLst>
          </p:cNvPr>
          <p:cNvSpPr>
            <a:spLocks noGrp="1"/>
          </p:cNvSpPr>
          <p:nvPr>
            <p:ph type="title"/>
          </p:nvPr>
        </p:nvSpPr>
        <p:spPr>
          <a:xfrm>
            <a:off x="1141413" y="420962"/>
            <a:ext cx="9905998" cy="1478570"/>
          </a:xfrm>
        </p:spPr>
        <p:txBody>
          <a:bodyPr/>
          <a:lstStyle/>
          <a:p>
            <a:r>
              <a:rPr lang="en-US"/>
              <a:t>The project</a:t>
            </a:r>
          </a:p>
        </p:txBody>
      </p:sp>
      <p:sp>
        <p:nvSpPr>
          <p:cNvPr id="3" name="Content Placeholder 2">
            <a:extLst>
              <a:ext uri="{FF2B5EF4-FFF2-40B4-BE49-F238E27FC236}">
                <a16:creationId xmlns:a16="http://schemas.microsoft.com/office/drawing/2014/main" id="{261AA94D-8141-7BC7-B6EC-1B4759282AC4}"/>
              </a:ext>
            </a:extLst>
          </p:cNvPr>
          <p:cNvSpPr>
            <a:spLocks noGrp="1"/>
          </p:cNvSpPr>
          <p:nvPr>
            <p:ph idx="1"/>
          </p:nvPr>
        </p:nvSpPr>
        <p:spPr>
          <a:xfrm>
            <a:off x="953266" y="1609785"/>
            <a:ext cx="10291701" cy="5009267"/>
          </a:xfrm>
        </p:spPr>
        <p:txBody>
          <a:bodyPr vert="horz" lIns="91440" tIns="45720" rIns="91440" bIns="45720" rtlCol="0" anchor="t">
            <a:normAutofit fontScale="62500" lnSpcReduction="20000"/>
          </a:bodyPr>
          <a:lstStyle/>
          <a:p>
            <a:r>
              <a:rPr lang="en-US" b="1">
                <a:ea typeface="+mn-lt"/>
                <a:cs typeface="+mn-lt"/>
              </a:rPr>
              <a:t>Board Design:</a:t>
            </a:r>
            <a:endParaRPr lang="en-US"/>
          </a:p>
          <a:p>
            <a:r>
              <a:rPr lang="en-US">
                <a:ea typeface="+mn-lt"/>
                <a:cs typeface="+mn-lt"/>
              </a:rPr>
              <a:t>Each of you make a new PCB Project File within the PCB Lab Workspace (make sure it's not in the Autonomy Lab workspace!!) and name the project "</a:t>
            </a:r>
            <a:r>
              <a:rPr lang="en-US" err="1">
                <a:ea typeface="+mn-lt"/>
                <a:cs typeface="+mn-lt"/>
              </a:rPr>
              <a:t>NAME_HolidayTree</a:t>
            </a:r>
            <a:r>
              <a:rPr lang="en-US">
                <a:ea typeface="+mn-lt"/>
                <a:cs typeface="+mn-lt"/>
              </a:rPr>
              <a:t>" that does the following:</a:t>
            </a:r>
            <a:endParaRPr lang="en-US"/>
          </a:p>
          <a:p>
            <a:r>
              <a:rPr lang="en-US">
                <a:ea typeface="+mn-lt"/>
                <a:cs typeface="+mn-lt"/>
              </a:rPr>
              <a:t>You take in an input of 4.5V (which is going to come from 3-AA batteries from a set of screw terminals), connect the circuit to a 555 timer with a frequency of ~1.4 Hz, and then connect the circuit to a Dual JK Flip Flop which will be used as a 2 bit counter.</a:t>
            </a:r>
            <a:endParaRPr lang="en-US"/>
          </a:p>
          <a:p>
            <a:r>
              <a:rPr lang="en-US">
                <a:ea typeface="+mn-lt"/>
                <a:cs typeface="+mn-lt"/>
              </a:rPr>
              <a:t>The JK FF will be in a configuration so that it'll light up the LEDs in a set order, and there will be two LEDs lit up at any given time, so figure out the configuration of the Q outputs to the LEDs. You can't directly connect the output of the JK FF to the LEDs (why not?), so you'll need to use the two transistors, a PMOS and a NMOS and connect it to the LEDs instead. </a:t>
            </a:r>
            <a:endParaRPr lang="en-US"/>
          </a:p>
          <a:p>
            <a:pPr lvl="1"/>
            <a:r>
              <a:rPr lang="en-US">
                <a:ea typeface="+mn-lt"/>
                <a:cs typeface="+mn-lt"/>
              </a:rPr>
              <a:t>There's a common configuration that has a PMOS and an NMOS that is not an amplifier. If you wish to know what this configuration is you can just ask us and we'll let you know. Use this configuration and then connect the output of this circuit to the LEDs.</a:t>
            </a:r>
            <a:endParaRPr lang="en-US"/>
          </a:p>
          <a:p>
            <a:r>
              <a:rPr lang="en-US">
                <a:ea typeface="+mn-lt"/>
                <a:cs typeface="+mn-lt"/>
              </a:rPr>
              <a:t>These LEDs will be three sets of Red, Green, Blue, and Yellow LEDs (for a total of 12 LEDs) with a current rating of 10mA.</a:t>
            </a:r>
            <a:endParaRPr lang="en-US"/>
          </a:p>
          <a:p>
            <a:r>
              <a:rPr lang="en-US" b="1">
                <a:ea typeface="+mn-lt"/>
                <a:cs typeface="+mn-lt"/>
              </a:rPr>
              <a:t>Layout</a:t>
            </a:r>
            <a:r>
              <a:rPr lang="en-US">
                <a:ea typeface="+mn-lt"/>
                <a:cs typeface="+mn-lt"/>
              </a:rPr>
              <a:t>: </a:t>
            </a:r>
            <a:endParaRPr lang="en-US"/>
          </a:p>
          <a:p>
            <a:r>
              <a:rPr lang="en-US">
                <a:ea typeface="+mn-lt"/>
                <a:cs typeface="+mn-lt"/>
              </a:rPr>
              <a:t>The shape of the board is a </a:t>
            </a:r>
            <a:r>
              <a:rPr lang="en-US" strike="sngStrike">
                <a:ea typeface="+mn-lt"/>
                <a:cs typeface="+mn-lt"/>
              </a:rPr>
              <a:t>Christmas</a:t>
            </a:r>
            <a:r>
              <a:rPr lang="en-US">
                <a:ea typeface="+mn-lt"/>
                <a:cs typeface="+mn-lt"/>
              </a:rPr>
              <a:t> Holiday tree, with 2 layers</a:t>
            </a:r>
            <a:endParaRPr lang="en-US"/>
          </a:p>
          <a:p>
            <a:r>
              <a:rPr lang="en-US">
                <a:ea typeface="+mn-lt"/>
                <a:cs typeface="+mn-lt"/>
              </a:rPr>
              <a:t>Make sure the longest edge on either side of the board isn't bigger than 3"x3".</a:t>
            </a:r>
            <a:endParaRPr lang="en-US"/>
          </a:p>
          <a:p>
            <a:r>
              <a:rPr lang="en-US">
                <a:ea typeface="+mn-lt"/>
                <a:cs typeface="+mn-lt"/>
              </a:rPr>
              <a:t>Make sure the front side has all of the circuit components and the backside only has LEDs.</a:t>
            </a:r>
            <a:endParaRPr lang="en-US"/>
          </a:p>
          <a:p>
            <a:endParaRPr lang="en-US"/>
          </a:p>
        </p:txBody>
      </p:sp>
    </p:spTree>
    <p:extLst>
      <p:ext uri="{BB962C8B-B14F-4D97-AF65-F5344CB8AC3E}">
        <p14:creationId xmlns:p14="http://schemas.microsoft.com/office/powerpoint/2010/main" val="4163115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a:bodyPr>
          <a:lstStyle/>
          <a:p>
            <a:pPr algn="ctr"/>
            <a:r>
              <a:rPr lang="en-US" sz="4000">
                <a:latin typeface="TW Cen MT"/>
              </a:rPr>
              <a:t>Altium Designer </a:t>
            </a:r>
            <a:r>
              <a:rPr lang="en-US" sz="4000" err="1">
                <a:latin typeface="TW Cen MT"/>
              </a:rPr>
              <a:t>Gerbering</a:t>
            </a:r>
            <a:r>
              <a:rPr lang="en-US" sz="4000">
                <a:latin typeface="TW Cen MT"/>
              </a:rPr>
              <a:t> out</a:t>
            </a:r>
            <a:endParaRPr lang="en-US" sz="4000">
              <a:solidFill>
                <a:srgbClr val="000000"/>
              </a:solidFill>
              <a:latin typeface="TW Cen MT"/>
            </a:endParaRPr>
          </a:p>
        </p:txBody>
      </p:sp>
      <p:sp>
        <p:nvSpPr>
          <p:cNvPr id="4" name="Content Placeholder 2">
            <a:extLst>
              <a:ext uri="{FF2B5EF4-FFF2-40B4-BE49-F238E27FC236}">
                <a16:creationId xmlns:a16="http://schemas.microsoft.com/office/drawing/2014/main" id="{0940EFB5-B5BD-191E-3A60-F2AF946F370A}"/>
              </a:ext>
            </a:extLst>
          </p:cNvPr>
          <p:cNvSpPr>
            <a:spLocks noGrp="1"/>
          </p:cNvSpPr>
          <p:nvPr>
            <p:ph idx="1"/>
          </p:nvPr>
        </p:nvSpPr>
        <p:spPr>
          <a:xfrm>
            <a:off x="1141412" y="1554723"/>
            <a:ext cx="9905999" cy="4617478"/>
          </a:xfrm>
        </p:spPr>
        <p:txBody>
          <a:bodyPr vert="horz" lIns="91440" tIns="45720" rIns="91440" bIns="45720" rtlCol="0" anchor="t">
            <a:noAutofit/>
          </a:bodyPr>
          <a:lstStyle/>
          <a:p>
            <a:r>
              <a:rPr lang="en-US" sz="2800" dirty="0">
                <a:latin typeface="TW Cen MT"/>
              </a:rPr>
              <a:t>Adding text/images to your board</a:t>
            </a:r>
            <a:endParaRPr lang="en-US" sz="2800" dirty="0"/>
          </a:p>
          <a:p>
            <a:r>
              <a:rPr lang="en-US" sz="2800" dirty="0"/>
              <a:t>Run Design Rule Check (DRC)  </a:t>
            </a:r>
            <a:endParaRPr lang="en-US" dirty="0"/>
          </a:p>
          <a:p>
            <a:r>
              <a:rPr lang="en-US" sz="2800" dirty="0"/>
              <a:t>Adjust your Rules </a:t>
            </a:r>
          </a:p>
          <a:p>
            <a:r>
              <a:rPr lang="en-US" sz="2800" dirty="0"/>
              <a:t>Export your </a:t>
            </a:r>
            <a:r>
              <a:rPr lang="en-US" sz="4400" b="1" dirty="0"/>
              <a:t>mom</a:t>
            </a:r>
          </a:p>
          <a:p>
            <a:r>
              <a:rPr lang="en-US" sz="2800" dirty="0"/>
              <a:t>Export your CAM files</a:t>
            </a:r>
            <a:endParaRPr lang="en-US" sz="4800" b="1" dirty="0"/>
          </a:p>
          <a:p>
            <a:endParaRPr lang="en-US" sz="2800"/>
          </a:p>
        </p:txBody>
      </p:sp>
    </p:spTree>
    <p:extLst>
      <p:ext uri="{BB962C8B-B14F-4D97-AF65-F5344CB8AC3E}">
        <p14:creationId xmlns:p14="http://schemas.microsoft.com/office/powerpoint/2010/main" val="4126629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1029353" y="1902105"/>
            <a:ext cx="5591733" cy="4045978"/>
          </a:xfrm>
        </p:spPr>
        <p:txBody>
          <a:bodyPr vert="horz" lIns="91440" tIns="45720" rIns="91440" bIns="45720" rtlCol="0" anchor="t">
            <a:normAutofit fontScale="77500" lnSpcReduction="20000"/>
          </a:bodyPr>
          <a:lstStyle/>
          <a:p>
            <a:r>
              <a:rPr lang="en-US"/>
              <a:t>To place text press the "A" button on the top pane.</a:t>
            </a:r>
          </a:p>
          <a:p>
            <a:r>
              <a:rPr lang="en-US"/>
              <a:t>All text and images belong on the Overlay Layer. If you have text on the Top Layer, then that is a route, not text!</a:t>
            </a:r>
          </a:p>
          <a:p>
            <a:pPr lvl="1">
              <a:buFont typeface="Courier New" panose="020B0604020202020204" pitchFamily="34" charset="0"/>
              <a:buChar char="o"/>
            </a:pPr>
            <a:r>
              <a:rPr lang="en-US"/>
              <a:t>You can default this by having the "Top Overlay" being selected at the bottom.</a:t>
            </a:r>
          </a:p>
          <a:p>
            <a:r>
              <a:rPr lang="en-US"/>
              <a:t>Typically you'd add the board name (Holiday Tree).</a:t>
            </a:r>
          </a:p>
          <a:p>
            <a:pPr lvl="1">
              <a:buFont typeface="Courier New" panose="020B0604020202020204" pitchFamily="34" charset="0"/>
              <a:buChar char="o"/>
            </a:pPr>
            <a:r>
              <a:rPr lang="en-US"/>
              <a:t>You can also call out different blocks (transistor inverter), or have fun text like "My first PCB!"</a:t>
            </a:r>
          </a:p>
          <a:p>
            <a:pPr lvl="1">
              <a:buFont typeface="Courier New" panose="020B0604020202020204" pitchFamily="34" charset="0"/>
              <a:buChar char="o"/>
            </a:pPr>
            <a:r>
              <a:rPr lang="en-US"/>
              <a:t>Make sure to add your name as well!</a:t>
            </a:r>
          </a:p>
          <a:p>
            <a:r>
              <a:rPr lang="en-US"/>
              <a:t>Note: If you want text on the edge, the lines are angled at 53</a:t>
            </a:r>
            <a:r>
              <a:rPr lang="en-US" baseline="30000"/>
              <a:t>o</a:t>
            </a:r>
            <a:r>
              <a:rPr lang="en-US"/>
              <a:t>.</a:t>
            </a:r>
          </a:p>
          <a:p>
            <a:endParaRPr lang="en-US"/>
          </a:p>
          <a:p>
            <a:endParaRPr lang="en-US"/>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Text</a:t>
            </a:r>
            <a:endParaRPr lang="en-US" sz="2400">
              <a:solidFill>
                <a:srgbClr val="000000"/>
              </a:solidFill>
              <a:latin typeface="TW Cen MT"/>
            </a:endParaRPr>
          </a:p>
        </p:txBody>
      </p:sp>
      <p:pic>
        <p:nvPicPr>
          <p:cNvPr id="2" name="Picture 1" descr="A screenshot of a computer&#10;&#10;Description automatically generated">
            <a:extLst>
              <a:ext uri="{FF2B5EF4-FFF2-40B4-BE49-F238E27FC236}">
                <a16:creationId xmlns:a16="http://schemas.microsoft.com/office/drawing/2014/main" id="{8948F146-287D-E51E-AA14-0AC5DEAD44A7}"/>
              </a:ext>
            </a:extLst>
          </p:cNvPr>
          <p:cNvPicPr>
            <a:picLocks noChangeAspect="1"/>
          </p:cNvPicPr>
          <p:nvPr/>
        </p:nvPicPr>
        <p:blipFill>
          <a:blip r:embed="rId2"/>
          <a:stretch>
            <a:fillRect/>
          </a:stretch>
        </p:blipFill>
        <p:spPr>
          <a:xfrm>
            <a:off x="6620716" y="1432672"/>
            <a:ext cx="4105275" cy="742950"/>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81A13BF4-F45B-FC84-8B48-2146E4CD050B}"/>
              </a:ext>
            </a:extLst>
          </p:cNvPr>
          <p:cNvPicPr>
            <a:picLocks noChangeAspect="1"/>
          </p:cNvPicPr>
          <p:nvPr/>
        </p:nvPicPr>
        <p:blipFill>
          <a:blip r:embed="rId3"/>
          <a:stretch>
            <a:fillRect/>
          </a:stretch>
        </p:blipFill>
        <p:spPr>
          <a:xfrm>
            <a:off x="6982945" y="2246779"/>
            <a:ext cx="3380814" cy="3182471"/>
          </a:xfrm>
          <a:prstGeom prst="rect">
            <a:avLst/>
          </a:prstGeom>
        </p:spPr>
      </p:pic>
    </p:spTree>
    <p:extLst>
      <p:ext uri="{BB962C8B-B14F-4D97-AF65-F5344CB8AC3E}">
        <p14:creationId xmlns:p14="http://schemas.microsoft.com/office/powerpoint/2010/main" val="3059442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Text</a:t>
            </a:r>
            <a:endParaRPr lang="en-US" sz="2400">
              <a:solidFill>
                <a:srgbClr val="000000"/>
              </a:solidFill>
              <a:latin typeface="TW Cen MT"/>
            </a:endParaRPr>
          </a:p>
        </p:txBody>
      </p:sp>
      <p:pic>
        <p:nvPicPr>
          <p:cNvPr id="16" name="Content Placeholder 15" descr="A red triangle with yellow and blue text&#10;&#10;Description automatically generated">
            <a:extLst>
              <a:ext uri="{FF2B5EF4-FFF2-40B4-BE49-F238E27FC236}">
                <a16:creationId xmlns:a16="http://schemas.microsoft.com/office/drawing/2014/main" id="{02FE8174-6630-45CE-CFF2-5A5A6FD50998}"/>
              </a:ext>
            </a:extLst>
          </p:cNvPr>
          <p:cNvPicPr>
            <a:picLocks noGrp="1" noChangeAspect="1"/>
          </p:cNvPicPr>
          <p:nvPr>
            <p:ph idx="1"/>
          </p:nvPr>
        </p:nvPicPr>
        <p:blipFill>
          <a:blip r:embed="rId2"/>
          <a:stretch>
            <a:fillRect/>
          </a:stretch>
        </p:blipFill>
        <p:spPr>
          <a:xfrm>
            <a:off x="2955276" y="1846075"/>
            <a:ext cx="6278270" cy="4180449"/>
          </a:xfrm>
        </p:spPr>
      </p:pic>
    </p:spTree>
    <p:extLst>
      <p:ext uri="{BB962C8B-B14F-4D97-AF65-F5344CB8AC3E}">
        <p14:creationId xmlns:p14="http://schemas.microsoft.com/office/powerpoint/2010/main" val="2034278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Text</a:t>
            </a:r>
            <a:endParaRPr lang="en-US" sz="2400">
              <a:solidFill>
                <a:srgbClr val="000000"/>
              </a:solidFill>
              <a:latin typeface="TW Cen MT"/>
            </a:endParaRPr>
          </a:p>
        </p:txBody>
      </p:sp>
      <p:sp>
        <p:nvSpPr>
          <p:cNvPr id="3" name="Content Placeholder 2">
            <a:extLst>
              <a:ext uri="{FF2B5EF4-FFF2-40B4-BE49-F238E27FC236}">
                <a16:creationId xmlns:a16="http://schemas.microsoft.com/office/drawing/2014/main" id="{4D3448AA-651B-0397-EF52-1828DD77616F}"/>
              </a:ext>
            </a:extLst>
          </p:cNvPr>
          <p:cNvSpPr>
            <a:spLocks noGrp="1"/>
          </p:cNvSpPr>
          <p:nvPr>
            <p:ph idx="1"/>
          </p:nvPr>
        </p:nvSpPr>
        <p:spPr>
          <a:xfrm>
            <a:off x="1141412" y="2249487"/>
            <a:ext cx="5188323" cy="3541714"/>
          </a:xfrm>
        </p:spPr>
        <p:txBody>
          <a:bodyPr vert="horz" lIns="91440" tIns="45720" rIns="91440" bIns="45720" rtlCol="0" anchor="t">
            <a:normAutofit/>
          </a:bodyPr>
          <a:lstStyle/>
          <a:p>
            <a:r>
              <a:rPr lang="en-US"/>
              <a:t>Make sure to add text on the screw terminals to denote which input is positive and which input is negative.</a:t>
            </a:r>
          </a:p>
        </p:txBody>
      </p:sp>
      <p:pic>
        <p:nvPicPr>
          <p:cNvPr id="4" name="Picture 3" descr="A red square with circles and dots&#10;&#10;Description automatically generated">
            <a:extLst>
              <a:ext uri="{FF2B5EF4-FFF2-40B4-BE49-F238E27FC236}">
                <a16:creationId xmlns:a16="http://schemas.microsoft.com/office/drawing/2014/main" id="{3959278F-3E7F-989C-9C93-0EE74666ADC3}"/>
              </a:ext>
            </a:extLst>
          </p:cNvPr>
          <p:cNvPicPr>
            <a:picLocks noChangeAspect="1"/>
          </p:cNvPicPr>
          <p:nvPr/>
        </p:nvPicPr>
        <p:blipFill>
          <a:blip r:embed="rId2"/>
          <a:stretch>
            <a:fillRect/>
          </a:stretch>
        </p:blipFill>
        <p:spPr>
          <a:xfrm>
            <a:off x="6154831" y="2436719"/>
            <a:ext cx="4891368" cy="3149974"/>
          </a:xfrm>
          <a:prstGeom prst="rect">
            <a:avLst/>
          </a:prstGeom>
        </p:spPr>
      </p:pic>
    </p:spTree>
    <p:extLst>
      <p:ext uri="{BB962C8B-B14F-4D97-AF65-F5344CB8AC3E}">
        <p14:creationId xmlns:p14="http://schemas.microsoft.com/office/powerpoint/2010/main" val="2714566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850060" y="1711605"/>
            <a:ext cx="5614143" cy="4202861"/>
          </a:xfrm>
        </p:spPr>
        <p:txBody>
          <a:bodyPr vert="horz" lIns="91440" tIns="45720" rIns="91440" bIns="45720" rtlCol="0" anchor="t">
            <a:normAutofit fontScale="85000" lnSpcReduction="10000"/>
          </a:bodyPr>
          <a:lstStyle/>
          <a:p>
            <a:r>
              <a:rPr lang="en-US" b="1"/>
              <a:t>MAKE SURE TO SAVE YOUR BOARD BEFORE PLACING ANY IMAGES!</a:t>
            </a:r>
          </a:p>
          <a:p>
            <a:r>
              <a:rPr lang="en-US" b="1"/>
              <a:t>Edit your photos before placing them (i.e. crop), it is difficult to edit the images once they have been placed!</a:t>
            </a:r>
          </a:p>
          <a:p>
            <a:r>
              <a:rPr lang="en-US"/>
              <a:t>To place an image Text press Place --&gt; Graphics</a:t>
            </a:r>
          </a:p>
          <a:p>
            <a:r>
              <a:rPr lang="en-US"/>
              <a:t>Next draw a rectangular size for your image.</a:t>
            </a:r>
          </a:p>
          <a:p>
            <a:pPr lvl="1">
              <a:buFont typeface="Courier New" panose="020B0604020202020204" pitchFamily="34" charset="0"/>
              <a:buChar char="o"/>
            </a:pPr>
            <a:r>
              <a:rPr lang="en-US"/>
              <a:t>The final image has the same width, and scales the height as needed.</a:t>
            </a:r>
          </a:p>
          <a:p>
            <a:pPr lvl="1">
              <a:buFont typeface="Courier New" panose="020B0604020202020204" pitchFamily="34" charset="0"/>
              <a:buChar char="o"/>
            </a:pPr>
            <a:r>
              <a:rPr lang="en-US"/>
              <a:t>Note: Choose an empty area on your board for best results (so few traces or </a:t>
            </a:r>
            <a:r>
              <a:rPr lang="en-US" err="1"/>
              <a:t>RefDes</a:t>
            </a:r>
            <a:r>
              <a:rPr lang="en-US"/>
              <a:t>').</a:t>
            </a:r>
          </a:p>
          <a:p>
            <a:pPr lvl="1">
              <a:buFont typeface="Courier New" panose="020B0604020202020204" pitchFamily="34" charset="0"/>
              <a:buChar char="o"/>
            </a:pPr>
            <a:endParaRPr lang="en-US"/>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An image</a:t>
            </a:r>
            <a:endParaRPr lang="en-US" sz="2400">
              <a:solidFill>
                <a:srgbClr val="000000"/>
              </a:solidFill>
              <a:latin typeface="TW Cen MT"/>
            </a:endParaRPr>
          </a:p>
        </p:txBody>
      </p:sp>
      <p:pic>
        <p:nvPicPr>
          <p:cNvPr id="6" name="Picture 5" descr="A screenshot of a computer&#10;&#10;Description automatically generated">
            <a:extLst>
              <a:ext uri="{FF2B5EF4-FFF2-40B4-BE49-F238E27FC236}">
                <a16:creationId xmlns:a16="http://schemas.microsoft.com/office/drawing/2014/main" id="{D3AE086F-6706-CE94-1EF8-9B8CD4849731}"/>
              </a:ext>
            </a:extLst>
          </p:cNvPr>
          <p:cNvPicPr>
            <a:picLocks noChangeAspect="1"/>
          </p:cNvPicPr>
          <p:nvPr/>
        </p:nvPicPr>
        <p:blipFill>
          <a:blip r:embed="rId2"/>
          <a:stretch>
            <a:fillRect/>
          </a:stretch>
        </p:blipFill>
        <p:spPr>
          <a:xfrm>
            <a:off x="6861922" y="1710858"/>
            <a:ext cx="4743450" cy="3705225"/>
          </a:xfrm>
          <a:prstGeom prst="rect">
            <a:avLst/>
          </a:prstGeom>
        </p:spPr>
      </p:pic>
    </p:spTree>
    <p:extLst>
      <p:ext uri="{BB962C8B-B14F-4D97-AF65-F5344CB8AC3E}">
        <p14:creationId xmlns:p14="http://schemas.microsoft.com/office/powerpoint/2010/main" val="2109542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1018147" y="1353017"/>
            <a:ext cx="6757144" cy="4998478"/>
          </a:xfrm>
        </p:spPr>
        <p:txBody>
          <a:bodyPr vert="horz" lIns="91440" tIns="45720" rIns="91440" bIns="45720" rtlCol="0" anchor="t">
            <a:normAutofit fontScale="85000" lnSpcReduction="10000"/>
          </a:bodyPr>
          <a:lstStyle/>
          <a:p>
            <a:r>
              <a:rPr lang="en-US"/>
              <a:t>The supported file types are .jpg, .</a:t>
            </a:r>
            <a:r>
              <a:rPr lang="en-US" err="1"/>
              <a:t>png</a:t>
            </a:r>
            <a:r>
              <a:rPr lang="en-US"/>
              <a:t>, .bmp, and .</a:t>
            </a:r>
            <a:r>
              <a:rPr lang="en-US" err="1"/>
              <a:t>svg</a:t>
            </a:r>
            <a:r>
              <a:rPr lang="en-US"/>
              <a:t>. </a:t>
            </a:r>
          </a:p>
          <a:p>
            <a:pPr lvl="1">
              <a:buFont typeface="Courier New" panose="020B0604020202020204" pitchFamily="34" charset="0"/>
              <a:buChar char="o"/>
            </a:pPr>
            <a:r>
              <a:rPr lang="en-US"/>
              <a:t>Altium should automatically correct the file type if you choose a different file type (</a:t>
            </a:r>
            <a:r>
              <a:rPr lang="en-US" err="1"/>
              <a:t>i.e</a:t>
            </a:r>
            <a:r>
              <a:rPr lang="en-US"/>
              <a:t> .heic) .</a:t>
            </a:r>
          </a:p>
          <a:p>
            <a:pPr lvl="1">
              <a:buFont typeface="Courier New" panose="020B0604020202020204" pitchFamily="34" charset="0"/>
              <a:buChar char="o"/>
            </a:pPr>
            <a:r>
              <a:rPr lang="en-US"/>
              <a:t>If you have issues, I've found *.jpg is usually what works best for me. </a:t>
            </a:r>
          </a:p>
          <a:p>
            <a:r>
              <a:rPr lang="en-US"/>
              <a:t>You can invert the image to see if the image looks better.</a:t>
            </a:r>
          </a:p>
          <a:p>
            <a:r>
              <a:rPr lang="en-US"/>
              <a:t>Keep Union on</a:t>
            </a:r>
          </a:p>
          <a:p>
            <a:r>
              <a:rPr lang="en-US"/>
              <a:t>The default DPI is usually fine, I wouldn't increase it too much since it might cause Altium to lag.</a:t>
            </a:r>
          </a:p>
          <a:p>
            <a:r>
              <a:rPr lang="en-US"/>
              <a:t>This make take a second for Altium to load, so be patient. If it takes more than 5 minutes than the file size is likely too large. </a:t>
            </a:r>
          </a:p>
          <a:p>
            <a:pPr lvl="1">
              <a:buFont typeface="Courier New" panose="020B0604020202020204" pitchFamily="34" charset="0"/>
              <a:buChar char="o"/>
            </a:pPr>
            <a:r>
              <a:rPr lang="en-US"/>
              <a:t>You can hit Ctrl + Alt + Delete to open up task manager, kill the Altium process and start it up again (this is why you need to save!)</a:t>
            </a:r>
          </a:p>
          <a:p>
            <a:pPr lvl="1">
              <a:buFont typeface="Courier New" panose="020B0604020202020204" pitchFamily="34" charset="0"/>
              <a:buChar char="o"/>
            </a:pPr>
            <a:r>
              <a:rPr lang="en-US"/>
              <a:t>The file size should NOT be bigger than 1MB. </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An image</a:t>
            </a:r>
            <a:endParaRPr lang="en-US" sz="2400">
              <a:solidFill>
                <a:srgbClr val="000000"/>
              </a:solidFill>
              <a:latin typeface="TW Cen MT"/>
            </a:endParaRPr>
          </a:p>
        </p:txBody>
      </p:sp>
      <p:pic>
        <p:nvPicPr>
          <p:cNvPr id="8" name="Picture 7" descr="A screenshot of a computer&#10;&#10;Description automatically generated">
            <a:extLst>
              <a:ext uri="{FF2B5EF4-FFF2-40B4-BE49-F238E27FC236}">
                <a16:creationId xmlns:a16="http://schemas.microsoft.com/office/drawing/2014/main" id="{6DF7E217-E7E8-51E4-6F18-799A269149D0}"/>
              </a:ext>
            </a:extLst>
          </p:cNvPr>
          <p:cNvPicPr>
            <a:picLocks noChangeAspect="1"/>
          </p:cNvPicPr>
          <p:nvPr/>
        </p:nvPicPr>
        <p:blipFill>
          <a:blip r:embed="rId2"/>
          <a:stretch>
            <a:fillRect/>
          </a:stretch>
        </p:blipFill>
        <p:spPr>
          <a:xfrm>
            <a:off x="7938864" y="1849064"/>
            <a:ext cx="3501838" cy="4007783"/>
          </a:xfrm>
          <a:prstGeom prst="rect">
            <a:avLst/>
          </a:prstGeom>
        </p:spPr>
      </p:pic>
    </p:spTree>
    <p:extLst>
      <p:ext uri="{BB962C8B-B14F-4D97-AF65-F5344CB8AC3E}">
        <p14:creationId xmlns:p14="http://schemas.microsoft.com/office/powerpoint/2010/main" val="1947134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Adding An image</a:t>
            </a:r>
            <a:endParaRPr lang="en-US" sz="2400">
              <a:solidFill>
                <a:srgbClr val="000000"/>
              </a:solidFill>
              <a:latin typeface="TW Cen MT"/>
            </a:endParaRPr>
          </a:p>
        </p:txBody>
      </p:sp>
      <p:pic>
        <p:nvPicPr>
          <p:cNvPr id="2" name="Picture 1" descr="A red triangle with yellow and red text&#10;&#10;Description automatically generated">
            <a:extLst>
              <a:ext uri="{FF2B5EF4-FFF2-40B4-BE49-F238E27FC236}">
                <a16:creationId xmlns:a16="http://schemas.microsoft.com/office/drawing/2014/main" id="{FF4EEF04-368C-1466-D061-57E6952EAC89}"/>
              </a:ext>
            </a:extLst>
          </p:cNvPr>
          <p:cNvPicPr>
            <a:picLocks noChangeAspect="1"/>
          </p:cNvPicPr>
          <p:nvPr/>
        </p:nvPicPr>
        <p:blipFill>
          <a:blip r:embed="rId2"/>
          <a:stretch>
            <a:fillRect/>
          </a:stretch>
        </p:blipFill>
        <p:spPr>
          <a:xfrm>
            <a:off x="3622020" y="1572185"/>
            <a:ext cx="4947959" cy="4542866"/>
          </a:xfrm>
          <a:prstGeom prst="rect">
            <a:avLst/>
          </a:prstGeom>
        </p:spPr>
      </p:pic>
    </p:spTree>
    <p:extLst>
      <p:ext uri="{BB962C8B-B14F-4D97-AF65-F5344CB8AC3E}">
        <p14:creationId xmlns:p14="http://schemas.microsoft.com/office/powerpoint/2010/main" val="1615121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p:txBody>
          <a:bodyPr vert="horz" lIns="91440" tIns="45720" rIns="91440" bIns="45720" rtlCol="0" anchor="t">
            <a:normAutofit/>
          </a:bodyPr>
          <a:lstStyle/>
          <a:p>
            <a:r>
              <a:rPr lang="en-US"/>
              <a:t>Now we are going to run the Design Rule Check, or DRC. This is usually the last step for a board where the program has a static checker on</a:t>
            </a:r>
          </a:p>
          <a:p>
            <a:pPr lvl="1">
              <a:buFont typeface="Courier New" panose="020B0604020202020204" pitchFamily="34" charset="0"/>
              <a:buChar char="o"/>
            </a:pPr>
            <a:r>
              <a:rPr lang="en-US"/>
              <a:t>Tolerances (the minimum sizes or distance between things)</a:t>
            </a:r>
          </a:p>
          <a:p>
            <a:pPr lvl="1">
              <a:buFont typeface="Courier New" panose="020B0604020202020204" pitchFamily="34" charset="0"/>
              <a:buChar char="o"/>
            </a:pPr>
            <a:r>
              <a:rPr lang="en-US"/>
              <a:t>If everything from the schematic has been routed</a:t>
            </a:r>
          </a:p>
          <a:p>
            <a:pPr lvl="1">
              <a:buFont typeface="Courier New" panose="020B0604020202020204" pitchFamily="34" charset="0"/>
              <a:buChar char="o"/>
            </a:pPr>
            <a:r>
              <a:rPr lang="en-US"/>
              <a:t>If everything from the schematic has been routed correctly</a:t>
            </a:r>
          </a:p>
          <a:p>
            <a:r>
              <a:rPr lang="en-US"/>
              <a:t>It is NOT able to simulate your board or anything fancy like that, it's simply a static checker.</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Tree>
    <p:extLst>
      <p:ext uri="{BB962C8B-B14F-4D97-AF65-F5344CB8AC3E}">
        <p14:creationId xmlns:p14="http://schemas.microsoft.com/office/powerpoint/2010/main" val="3895158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1141412" y="1621958"/>
            <a:ext cx="5188323" cy="4169243"/>
          </a:xfrm>
        </p:spPr>
        <p:txBody>
          <a:bodyPr vert="horz" lIns="91440" tIns="45720" rIns="91440" bIns="45720" rtlCol="0" anchor="t">
            <a:normAutofit/>
          </a:bodyPr>
          <a:lstStyle/>
          <a:p>
            <a:r>
              <a:rPr lang="en-US"/>
              <a:t>Go to Tools --&gt; Design Rule Check</a:t>
            </a:r>
          </a:p>
          <a:p>
            <a:r>
              <a:rPr lang="en-US"/>
              <a:t>Hit "Run Design Rule Check..." at the bottom left</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pic>
        <p:nvPicPr>
          <p:cNvPr id="2" name="Picture 1" descr="A screenshot of a computer&#10;&#10;Description automatically generated">
            <a:extLst>
              <a:ext uri="{FF2B5EF4-FFF2-40B4-BE49-F238E27FC236}">
                <a16:creationId xmlns:a16="http://schemas.microsoft.com/office/drawing/2014/main" id="{A5DB0DDB-77B2-8D42-DC22-20A0B48F8F84}"/>
              </a:ext>
            </a:extLst>
          </p:cNvPr>
          <p:cNvPicPr>
            <a:picLocks noChangeAspect="1"/>
          </p:cNvPicPr>
          <p:nvPr/>
        </p:nvPicPr>
        <p:blipFill>
          <a:blip r:embed="rId2"/>
          <a:stretch>
            <a:fillRect/>
          </a:stretch>
        </p:blipFill>
        <p:spPr>
          <a:xfrm>
            <a:off x="6094879" y="1362075"/>
            <a:ext cx="5448300" cy="7048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C94F955-3A22-146B-BF9D-6FEEBE8CAA2A}"/>
              </a:ext>
            </a:extLst>
          </p:cNvPr>
          <p:cNvPicPr>
            <a:picLocks noChangeAspect="1"/>
          </p:cNvPicPr>
          <p:nvPr/>
        </p:nvPicPr>
        <p:blipFill>
          <a:blip r:embed="rId3"/>
          <a:stretch>
            <a:fillRect/>
          </a:stretch>
        </p:blipFill>
        <p:spPr>
          <a:xfrm>
            <a:off x="6414808" y="2051237"/>
            <a:ext cx="4853268" cy="4458820"/>
          </a:xfrm>
          <a:prstGeom prst="rect">
            <a:avLst/>
          </a:prstGeom>
        </p:spPr>
      </p:pic>
    </p:spTree>
    <p:extLst>
      <p:ext uri="{BB962C8B-B14F-4D97-AF65-F5344CB8AC3E}">
        <p14:creationId xmlns:p14="http://schemas.microsoft.com/office/powerpoint/2010/main" val="3749311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794031" y="5891400"/>
            <a:ext cx="8281145" cy="964360"/>
          </a:xfrm>
        </p:spPr>
        <p:txBody>
          <a:bodyPr vert="horz" lIns="91440" tIns="45720" rIns="91440" bIns="45720" rtlCol="0" anchor="t">
            <a:normAutofit fontScale="92500" lnSpcReduction="10000"/>
          </a:bodyPr>
          <a:lstStyle/>
          <a:p>
            <a:pPr marL="0" indent="0">
              <a:buNone/>
            </a:pPr>
            <a:r>
              <a:rPr lang="en-US"/>
              <a:t>If everything is ok, you should be seeing something like this.</a:t>
            </a:r>
          </a:p>
          <a:p>
            <a:pPr marL="0" indent="0">
              <a:buNone/>
            </a:pPr>
            <a:r>
              <a:rPr lang="en-US"/>
              <a:t>If you see more errors, fix them first!</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pic>
        <p:nvPicPr>
          <p:cNvPr id="5" name="Picture 4" descr="A screenshot of a computer&#10;&#10;Description automatically generated">
            <a:extLst>
              <a:ext uri="{FF2B5EF4-FFF2-40B4-BE49-F238E27FC236}">
                <a16:creationId xmlns:a16="http://schemas.microsoft.com/office/drawing/2014/main" id="{A7A4F087-1FFB-F2D1-439B-C148DB01E411}"/>
              </a:ext>
            </a:extLst>
          </p:cNvPr>
          <p:cNvPicPr>
            <a:picLocks noChangeAspect="1"/>
          </p:cNvPicPr>
          <p:nvPr/>
        </p:nvPicPr>
        <p:blipFill>
          <a:blip r:embed="rId2"/>
          <a:stretch>
            <a:fillRect/>
          </a:stretch>
        </p:blipFill>
        <p:spPr>
          <a:xfrm>
            <a:off x="795617" y="1238257"/>
            <a:ext cx="8281147" cy="4661631"/>
          </a:xfrm>
          <a:prstGeom prst="rect">
            <a:avLst/>
          </a:prstGeom>
        </p:spPr>
      </p:pic>
      <p:pic>
        <p:nvPicPr>
          <p:cNvPr id="6" name="Picture 5" descr="A screenshot of a number&#10;&#10;Description automatically generated">
            <a:extLst>
              <a:ext uri="{FF2B5EF4-FFF2-40B4-BE49-F238E27FC236}">
                <a16:creationId xmlns:a16="http://schemas.microsoft.com/office/drawing/2014/main" id="{FEE405ED-C901-1D69-641F-F1C63646ED7E}"/>
              </a:ext>
            </a:extLst>
          </p:cNvPr>
          <p:cNvPicPr>
            <a:picLocks noChangeAspect="1"/>
          </p:cNvPicPr>
          <p:nvPr/>
        </p:nvPicPr>
        <p:blipFill>
          <a:blip r:embed="rId3"/>
          <a:srcRect l="22791" t="32189" r="-930"/>
          <a:stretch/>
        </p:blipFill>
        <p:spPr>
          <a:xfrm>
            <a:off x="9269790" y="952500"/>
            <a:ext cx="2351010" cy="5815856"/>
          </a:xfrm>
          <a:prstGeom prst="rect">
            <a:avLst/>
          </a:prstGeom>
        </p:spPr>
      </p:pic>
    </p:spTree>
    <p:extLst>
      <p:ext uri="{BB962C8B-B14F-4D97-AF65-F5344CB8AC3E}">
        <p14:creationId xmlns:p14="http://schemas.microsoft.com/office/powerpoint/2010/main" val="107050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17EB-EA7E-D569-40C0-4261DE277DFB}"/>
              </a:ext>
            </a:extLst>
          </p:cNvPr>
          <p:cNvSpPr>
            <a:spLocks noGrp="1"/>
          </p:cNvSpPr>
          <p:nvPr>
            <p:ph type="title"/>
          </p:nvPr>
        </p:nvSpPr>
        <p:spPr/>
        <p:txBody>
          <a:bodyPr/>
          <a:lstStyle/>
          <a:p>
            <a:r>
              <a:rPr lang="en-US"/>
              <a:t>The Project</a:t>
            </a:r>
          </a:p>
        </p:txBody>
      </p:sp>
      <p:sp>
        <p:nvSpPr>
          <p:cNvPr id="3" name="Content Placeholder 2">
            <a:extLst>
              <a:ext uri="{FF2B5EF4-FFF2-40B4-BE49-F238E27FC236}">
                <a16:creationId xmlns:a16="http://schemas.microsoft.com/office/drawing/2014/main" id="{A02E09E6-F48F-3DF4-AD53-A3CB9B74FCF8}"/>
              </a:ext>
            </a:extLst>
          </p:cNvPr>
          <p:cNvSpPr>
            <a:spLocks noGrp="1"/>
          </p:cNvSpPr>
          <p:nvPr>
            <p:ph idx="1"/>
          </p:nvPr>
        </p:nvSpPr>
        <p:spPr>
          <a:xfrm>
            <a:off x="1141412" y="1873191"/>
            <a:ext cx="4205111" cy="1901968"/>
          </a:xfrm>
        </p:spPr>
        <p:txBody>
          <a:bodyPr vert="horz" lIns="91440" tIns="45720" rIns="91440" bIns="45720" rtlCol="0" anchor="t">
            <a:normAutofit/>
          </a:bodyPr>
          <a:lstStyle/>
          <a:p>
            <a:r>
              <a:rPr lang="en-US" sz="1600">
                <a:ea typeface="+mn-lt"/>
                <a:cs typeface="+mn-lt"/>
              </a:rPr>
              <a:t>We will provide the Bill of Materials (BOM). You can choose to deviate from the resistor and capacitor values we had if you want (let us know ahead of time), but make sure to keep the same ICs and connectors we add; don't add anymore or remove any of them</a:t>
            </a:r>
          </a:p>
          <a:p>
            <a:endParaRPr lang="en-US"/>
          </a:p>
        </p:txBody>
      </p:sp>
      <p:pic>
        <p:nvPicPr>
          <p:cNvPr id="4" name="IMG_6266">
            <a:hlinkClick r:id="" action="ppaction://media"/>
            <a:extLst>
              <a:ext uri="{FF2B5EF4-FFF2-40B4-BE49-F238E27FC236}">
                <a16:creationId xmlns:a16="http://schemas.microsoft.com/office/drawing/2014/main" id="{335B729B-1BDB-CF43-F872-F4931EF4C4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57630" y="535281"/>
            <a:ext cx="3395240" cy="6229108"/>
          </a:xfrm>
          <a:prstGeom prst="rect">
            <a:avLst/>
          </a:prstGeom>
        </p:spPr>
      </p:pic>
      <p:sp>
        <p:nvSpPr>
          <p:cNvPr id="5" name="TextBox 4">
            <a:extLst>
              <a:ext uri="{FF2B5EF4-FFF2-40B4-BE49-F238E27FC236}">
                <a16:creationId xmlns:a16="http://schemas.microsoft.com/office/drawing/2014/main" id="{9D7B7B7C-33B5-234B-0A93-17A30DA583E9}"/>
              </a:ext>
            </a:extLst>
          </p:cNvPr>
          <p:cNvSpPr txBox="1"/>
          <p:nvPr/>
        </p:nvSpPr>
        <p:spPr>
          <a:xfrm>
            <a:off x="1142775" y="3990065"/>
            <a:ext cx="5923795" cy="2256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FINISH SCHEMATIC DURING THIS WORKSHOP, WHATEVER YOU DON'T FINISH, HAVE IT DONE BY THE NEXT TIME WE MEET, WHICH IS NEXT MONDAY !!!!!</a:t>
            </a:r>
          </a:p>
        </p:txBody>
      </p:sp>
    </p:spTree>
    <p:extLst>
      <p:ext uri="{BB962C8B-B14F-4D97-AF65-F5344CB8AC3E}">
        <p14:creationId xmlns:p14="http://schemas.microsoft.com/office/powerpoint/2010/main" val="24268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
        <p:nvSpPr>
          <p:cNvPr id="6" name="Content Placeholder 2">
            <a:extLst>
              <a:ext uri="{FF2B5EF4-FFF2-40B4-BE49-F238E27FC236}">
                <a16:creationId xmlns:a16="http://schemas.microsoft.com/office/drawing/2014/main" id="{B27F9E28-7F93-31DE-78A8-0BDCE1F6C314}"/>
              </a:ext>
            </a:extLst>
          </p:cNvPr>
          <p:cNvSpPr txBox="1">
            <a:spLocks/>
          </p:cNvSpPr>
          <p:nvPr/>
        </p:nvSpPr>
        <p:spPr>
          <a:xfrm>
            <a:off x="1141412" y="1621958"/>
            <a:ext cx="9905999" cy="41692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t>The first list is the different rules that are checked, the following lists are where that violation occurred.</a:t>
            </a:r>
          </a:p>
          <a:p>
            <a:r>
              <a:rPr lang="en-US"/>
              <a:t>You can click on the error to jump to where it occurred in the PCB.</a:t>
            </a:r>
          </a:p>
        </p:txBody>
      </p:sp>
      <p:pic>
        <p:nvPicPr>
          <p:cNvPr id="8" name="Picture 7">
            <a:extLst>
              <a:ext uri="{FF2B5EF4-FFF2-40B4-BE49-F238E27FC236}">
                <a16:creationId xmlns:a16="http://schemas.microsoft.com/office/drawing/2014/main" id="{28582977-395F-2993-069A-134FF2F9AE77}"/>
              </a:ext>
            </a:extLst>
          </p:cNvPr>
          <p:cNvPicPr>
            <a:picLocks noChangeAspect="1"/>
          </p:cNvPicPr>
          <p:nvPr/>
        </p:nvPicPr>
        <p:blipFill>
          <a:blip r:embed="rId2"/>
          <a:stretch>
            <a:fillRect/>
          </a:stretch>
        </p:blipFill>
        <p:spPr>
          <a:xfrm>
            <a:off x="958102" y="3264554"/>
            <a:ext cx="3238500" cy="866775"/>
          </a:xfrm>
          <a:prstGeom prst="rect">
            <a:avLst/>
          </a:prstGeom>
        </p:spPr>
      </p:pic>
      <p:pic>
        <p:nvPicPr>
          <p:cNvPr id="10" name="Picture 9" descr="A green line with numbers and a line&#10;&#10;Description automatically generated">
            <a:extLst>
              <a:ext uri="{FF2B5EF4-FFF2-40B4-BE49-F238E27FC236}">
                <a16:creationId xmlns:a16="http://schemas.microsoft.com/office/drawing/2014/main" id="{BC11B662-A10A-7AAE-5E6C-D48ED8622644}"/>
              </a:ext>
            </a:extLst>
          </p:cNvPr>
          <p:cNvPicPr>
            <a:picLocks noChangeAspect="1"/>
          </p:cNvPicPr>
          <p:nvPr/>
        </p:nvPicPr>
        <p:blipFill>
          <a:blip r:embed="rId3"/>
          <a:stretch>
            <a:fillRect/>
          </a:stretch>
        </p:blipFill>
        <p:spPr>
          <a:xfrm>
            <a:off x="877701" y="4435568"/>
            <a:ext cx="7836834" cy="821952"/>
          </a:xfrm>
          <a:prstGeom prst="rect">
            <a:avLst/>
          </a:prstGeom>
        </p:spPr>
      </p:pic>
      <p:pic>
        <p:nvPicPr>
          <p:cNvPr id="13" name="Picture 12">
            <a:extLst>
              <a:ext uri="{FF2B5EF4-FFF2-40B4-BE49-F238E27FC236}">
                <a16:creationId xmlns:a16="http://schemas.microsoft.com/office/drawing/2014/main" id="{47B52F0C-8240-4ACF-3474-15F46DFC1D1F}"/>
              </a:ext>
            </a:extLst>
          </p:cNvPr>
          <p:cNvPicPr>
            <a:picLocks noChangeAspect="1"/>
          </p:cNvPicPr>
          <p:nvPr/>
        </p:nvPicPr>
        <p:blipFill>
          <a:blip r:embed="rId4"/>
          <a:stretch>
            <a:fillRect/>
          </a:stretch>
        </p:blipFill>
        <p:spPr>
          <a:xfrm>
            <a:off x="9054438" y="3260911"/>
            <a:ext cx="2397892" cy="3328148"/>
          </a:xfrm>
          <a:prstGeom prst="rect">
            <a:avLst/>
          </a:prstGeom>
        </p:spPr>
      </p:pic>
    </p:spTree>
    <p:extLst>
      <p:ext uri="{BB962C8B-B14F-4D97-AF65-F5344CB8AC3E}">
        <p14:creationId xmlns:p14="http://schemas.microsoft.com/office/powerpoint/2010/main" val="781241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
        <p:nvSpPr>
          <p:cNvPr id="6" name="Content Placeholder 2">
            <a:extLst>
              <a:ext uri="{FF2B5EF4-FFF2-40B4-BE49-F238E27FC236}">
                <a16:creationId xmlns:a16="http://schemas.microsoft.com/office/drawing/2014/main" id="{EA2CDAA5-C949-46D3-D9B9-42AB03987245}"/>
              </a:ext>
            </a:extLst>
          </p:cNvPr>
          <p:cNvSpPr txBox="1">
            <a:spLocks/>
          </p:cNvSpPr>
          <p:nvPr/>
        </p:nvSpPr>
        <p:spPr>
          <a:xfrm>
            <a:off x="1141412" y="1621958"/>
            <a:ext cx="5188323" cy="416924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t>For the 15 errors we got, we'll be going through them and waiving them one by one.</a:t>
            </a:r>
          </a:p>
          <a:p>
            <a:r>
              <a:rPr lang="en-US" b="1"/>
              <a:t>IF YOU GET ANY OTHER ERROR, FIX THOSE FIRST BEFORE MOVING ON!</a:t>
            </a:r>
          </a:p>
          <a:p>
            <a:r>
              <a:rPr lang="en-US"/>
              <a:t>Go to Design --&gt; Rules</a:t>
            </a:r>
          </a:p>
          <a:p>
            <a:r>
              <a:rPr lang="en-US"/>
              <a:t>Type in the keyword for each error and scroll through the list.</a:t>
            </a:r>
          </a:p>
          <a:p>
            <a:r>
              <a:rPr lang="en-US"/>
              <a:t>For this first error, the keyword is "clearance"</a:t>
            </a:r>
          </a:p>
        </p:txBody>
      </p:sp>
      <p:pic>
        <p:nvPicPr>
          <p:cNvPr id="10" name="Picture 9" descr="A screenshot of a computer&#10;&#10;Description automatically generated">
            <a:extLst>
              <a:ext uri="{FF2B5EF4-FFF2-40B4-BE49-F238E27FC236}">
                <a16:creationId xmlns:a16="http://schemas.microsoft.com/office/drawing/2014/main" id="{17992949-DD1A-859B-E25E-1E59A8B9CF37}"/>
              </a:ext>
            </a:extLst>
          </p:cNvPr>
          <p:cNvPicPr>
            <a:picLocks noChangeAspect="1"/>
          </p:cNvPicPr>
          <p:nvPr/>
        </p:nvPicPr>
        <p:blipFill>
          <a:blip r:embed="rId2"/>
          <a:stretch>
            <a:fillRect/>
          </a:stretch>
        </p:blipFill>
        <p:spPr>
          <a:xfrm>
            <a:off x="7038134" y="1709457"/>
            <a:ext cx="4940113" cy="133238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DEB5625-C38C-3899-3652-4176447CD7C3}"/>
              </a:ext>
            </a:extLst>
          </p:cNvPr>
          <p:cNvPicPr>
            <a:picLocks noChangeAspect="1"/>
          </p:cNvPicPr>
          <p:nvPr/>
        </p:nvPicPr>
        <p:blipFill>
          <a:blip r:embed="rId3"/>
          <a:stretch>
            <a:fillRect/>
          </a:stretch>
        </p:blipFill>
        <p:spPr>
          <a:xfrm>
            <a:off x="6437220" y="3434042"/>
            <a:ext cx="5536827" cy="2802592"/>
          </a:xfrm>
          <a:prstGeom prst="rect">
            <a:avLst/>
          </a:prstGeom>
        </p:spPr>
      </p:pic>
    </p:spTree>
    <p:extLst>
      <p:ext uri="{BB962C8B-B14F-4D97-AF65-F5344CB8AC3E}">
        <p14:creationId xmlns:p14="http://schemas.microsoft.com/office/powerpoint/2010/main" val="3528625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
        <p:nvSpPr>
          <p:cNvPr id="6" name="Content Placeholder 2">
            <a:extLst>
              <a:ext uri="{FF2B5EF4-FFF2-40B4-BE49-F238E27FC236}">
                <a16:creationId xmlns:a16="http://schemas.microsoft.com/office/drawing/2014/main" id="{EA2CDAA5-C949-46D3-D9B9-42AB03987245}"/>
              </a:ext>
            </a:extLst>
          </p:cNvPr>
          <p:cNvSpPr txBox="1">
            <a:spLocks/>
          </p:cNvSpPr>
          <p:nvPr/>
        </p:nvSpPr>
        <p:spPr>
          <a:xfrm>
            <a:off x="1141412" y="1621958"/>
            <a:ext cx="5524499" cy="416924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t>If we read the error clearly, it says "</a:t>
            </a:r>
            <a:r>
              <a:rPr lang="en-US">
                <a:ea typeface="+mn-lt"/>
                <a:cs typeface="+mn-lt"/>
              </a:rPr>
              <a:t>Clearance Constraint: (5.907mil &lt; 10mil) Between Pad C1-1(2615mil,2159.018mil) on Top Layer And Pad C1-2 (2615mil, 2090.982mil) on Top Layer".</a:t>
            </a:r>
            <a:r>
              <a:rPr lang="en-US"/>
              <a:t> </a:t>
            </a:r>
          </a:p>
          <a:p>
            <a:r>
              <a:rPr lang="en-US"/>
              <a:t>This means the distance between the two pads are too small, so we'll be changing that.</a:t>
            </a:r>
          </a:p>
          <a:p>
            <a:r>
              <a:rPr lang="en-US"/>
              <a:t>You can change the distance on "1" or "2" in the image to the right to 5.9mil.</a:t>
            </a:r>
          </a:p>
          <a:p>
            <a:r>
              <a:rPr lang="en-US"/>
              <a:t>Hit "OK" at the bottom right when you're done.</a:t>
            </a:r>
          </a:p>
        </p:txBody>
      </p:sp>
      <p:pic>
        <p:nvPicPr>
          <p:cNvPr id="4" name="Picture 3" descr="A screenshot of a computer&#10;&#10;Description automatically generated">
            <a:extLst>
              <a:ext uri="{FF2B5EF4-FFF2-40B4-BE49-F238E27FC236}">
                <a16:creationId xmlns:a16="http://schemas.microsoft.com/office/drawing/2014/main" id="{91094889-2D37-A49C-18E2-C177F4FFEB97}"/>
              </a:ext>
            </a:extLst>
          </p:cNvPr>
          <p:cNvPicPr>
            <a:picLocks noChangeAspect="1"/>
          </p:cNvPicPr>
          <p:nvPr/>
        </p:nvPicPr>
        <p:blipFill>
          <a:blip r:embed="rId2"/>
          <a:stretch>
            <a:fillRect/>
          </a:stretch>
        </p:blipFill>
        <p:spPr>
          <a:xfrm>
            <a:off x="6667500" y="1626814"/>
            <a:ext cx="4863352" cy="4164666"/>
          </a:xfrm>
          <a:prstGeom prst="rect">
            <a:avLst/>
          </a:prstGeom>
        </p:spPr>
      </p:pic>
    </p:spTree>
    <p:extLst>
      <p:ext uri="{BB962C8B-B14F-4D97-AF65-F5344CB8AC3E}">
        <p14:creationId xmlns:p14="http://schemas.microsoft.com/office/powerpoint/2010/main" val="3057382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
        <p:nvSpPr>
          <p:cNvPr id="6" name="Content Placeholder 2">
            <a:extLst>
              <a:ext uri="{FF2B5EF4-FFF2-40B4-BE49-F238E27FC236}">
                <a16:creationId xmlns:a16="http://schemas.microsoft.com/office/drawing/2014/main" id="{EA2CDAA5-C949-46D3-D9B9-42AB03987245}"/>
              </a:ext>
            </a:extLst>
          </p:cNvPr>
          <p:cNvSpPr txBox="1">
            <a:spLocks/>
          </p:cNvSpPr>
          <p:nvPr/>
        </p:nvSpPr>
        <p:spPr>
          <a:xfrm>
            <a:off x="1242265" y="5465575"/>
            <a:ext cx="9715498" cy="103159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t>If you run the DRC again, you should only see 14 errors, and the Clearance Constraint error is gone. </a:t>
            </a:r>
          </a:p>
          <a:p>
            <a:endParaRPr lang="en-US"/>
          </a:p>
        </p:txBody>
      </p:sp>
      <p:pic>
        <p:nvPicPr>
          <p:cNvPr id="8" name="Picture 7" descr="A screenshot of a computer&#10;&#10;Description automatically generated">
            <a:extLst>
              <a:ext uri="{FF2B5EF4-FFF2-40B4-BE49-F238E27FC236}">
                <a16:creationId xmlns:a16="http://schemas.microsoft.com/office/drawing/2014/main" id="{6FFD2DEE-A119-FD22-20B9-7DF8D8161525}"/>
              </a:ext>
            </a:extLst>
          </p:cNvPr>
          <p:cNvPicPr>
            <a:picLocks noChangeAspect="1"/>
          </p:cNvPicPr>
          <p:nvPr/>
        </p:nvPicPr>
        <p:blipFill>
          <a:blip r:embed="rId2"/>
          <a:stretch>
            <a:fillRect/>
          </a:stretch>
        </p:blipFill>
        <p:spPr>
          <a:xfrm>
            <a:off x="2579874" y="1355632"/>
            <a:ext cx="7480488" cy="4113121"/>
          </a:xfrm>
          <a:prstGeom prst="rect">
            <a:avLst/>
          </a:prstGeom>
        </p:spPr>
      </p:pic>
    </p:spTree>
    <p:extLst>
      <p:ext uri="{BB962C8B-B14F-4D97-AF65-F5344CB8AC3E}">
        <p14:creationId xmlns:p14="http://schemas.microsoft.com/office/powerpoint/2010/main" val="1013232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p:txBody>
          <a:bodyPr vert="horz" lIns="91440" tIns="45720" rIns="91440" bIns="45720" rtlCol="0" anchor="t">
            <a:normAutofit/>
          </a:bodyPr>
          <a:lstStyle/>
          <a:p>
            <a:r>
              <a:rPr lang="en-US" b="1"/>
              <a:t>NOTE: IN GENERAL YOU CAN'T SIMPLY WAIVE THE ERRORS ONE BY ONE!</a:t>
            </a:r>
            <a:endParaRPr lang="en-US"/>
          </a:p>
          <a:p>
            <a:r>
              <a:rPr lang="en-US"/>
              <a:t>What you'd do instead is notice there's an error, and go to the manufacturer's PCB capabilities page and see if that error is an issue or not for the PCB technology you plan on using (i.e. simple/basic or maybe something more advanced).</a:t>
            </a:r>
          </a:p>
          <a:p>
            <a:r>
              <a:rPr lang="en-US"/>
              <a:t>We've checked this before so we know it's ok to waive these errors.</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spTree>
    <p:extLst>
      <p:ext uri="{BB962C8B-B14F-4D97-AF65-F5344CB8AC3E}">
        <p14:creationId xmlns:p14="http://schemas.microsoft.com/office/powerpoint/2010/main" val="3002522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12D0E-DD53-8AF5-3EC0-ED8AE43F8182}"/>
              </a:ext>
            </a:extLst>
          </p:cNvPr>
          <p:cNvSpPr>
            <a:spLocks noGrp="1"/>
          </p:cNvSpPr>
          <p:nvPr>
            <p:ph idx="1"/>
          </p:nvPr>
        </p:nvSpPr>
        <p:spPr>
          <a:xfrm>
            <a:off x="1107794" y="1890899"/>
            <a:ext cx="10174940" cy="1524656"/>
          </a:xfrm>
        </p:spPr>
        <p:txBody>
          <a:bodyPr vert="horz" lIns="91440" tIns="45720" rIns="91440" bIns="45720" rtlCol="0" anchor="t">
            <a:normAutofit/>
          </a:bodyPr>
          <a:lstStyle/>
          <a:p>
            <a:r>
              <a:rPr lang="en-US"/>
              <a:t>For example, since we're ordering the boards from JLC PCB, we'd go to </a:t>
            </a:r>
            <a:r>
              <a:rPr lang="en-US">
                <a:hlinkClick r:id="rId2"/>
              </a:rPr>
              <a:t>JLCPCB PCB Capabilities</a:t>
            </a:r>
            <a:r>
              <a:rPr lang="en-US"/>
              <a:t>, and look for the error we're interested in, i.e. SMD pad to pad clearance.</a:t>
            </a:r>
          </a:p>
        </p:txBody>
      </p:sp>
      <p:sp>
        <p:nvSpPr>
          <p:cNvPr id="7" name="Title 1">
            <a:extLst>
              <a:ext uri="{FF2B5EF4-FFF2-40B4-BE49-F238E27FC236}">
                <a16:creationId xmlns:a16="http://schemas.microsoft.com/office/drawing/2014/main" id="{682B4FD0-B31F-938E-0CBF-335ECE599B8B}"/>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Key binds and panels</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A50C90F6-152F-2AD0-AAC0-6BFF049410D8}"/>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layout: Design Rule Check</a:t>
            </a:r>
            <a:endParaRPr lang="en-US" sz="2400">
              <a:solidFill>
                <a:srgbClr val="000000"/>
              </a:solidFill>
              <a:latin typeface="TW Cen MT"/>
            </a:endParaRPr>
          </a:p>
        </p:txBody>
      </p:sp>
      <p:pic>
        <p:nvPicPr>
          <p:cNvPr id="2" name="Picture 1" descr="A screenshot of a computer&#10;&#10;Description automatically generated">
            <a:extLst>
              <a:ext uri="{FF2B5EF4-FFF2-40B4-BE49-F238E27FC236}">
                <a16:creationId xmlns:a16="http://schemas.microsoft.com/office/drawing/2014/main" id="{682EB401-3456-AE2B-745B-38865E1D2423}"/>
              </a:ext>
            </a:extLst>
          </p:cNvPr>
          <p:cNvPicPr>
            <a:picLocks noChangeAspect="1"/>
          </p:cNvPicPr>
          <p:nvPr/>
        </p:nvPicPr>
        <p:blipFill>
          <a:blip r:embed="rId3"/>
          <a:stretch>
            <a:fillRect/>
          </a:stretch>
        </p:blipFill>
        <p:spPr>
          <a:xfrm>
            <a:off x="1337702" y="3437965"/>
            <a:ext cx="9807949" cy="856130"/>
          </a:xfrm>
          <a:prstGeom prst="rect">
            <a:avLst/>
          </a:prstGeom>
        </p:spPr>
      </p:pic>
      <p:sp>
        <p:nvSpPr>
          <p:cNvPr id="4" name="TextBox 3">
            <a:extLst>
              <a:ext uri="{FF2B5EF4-FFF2-40B4-BE49-F238E27FC236}">
                <a16:creationId xmlns:a16="http://schemas.microsoft.com/office/drawing/2014/main" id="{1E878CF0-58C6-8AC9-4F8A-BB4C2B1011E2}"/>
              </a:ext>
            </a:extLst>
          </p:cNvPr>
          <p:cNvSpPr txBox="1"/>
          <p:nvPr/>
        </p:nvSpPr>
        <p:spPr>
          <a:xfrm>
            <a:off x="1104900" y="4421842"/>
            <a:ext cx="10183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400">
                <a:cs typeface="Arial"/>
              </a:rPr>
              <a:t>0.15mm is exactly 5.9 mills, so barely safe! The rest of the tolerances are a lot more lenient, and JLC makes sure to run a flying probe test to make sure there are no accidental shorts in our circuit after the PCB has been </a:t>
            </a:r>
            <a:r>
              <a:rPr lang="en-US" sz="2400" err="1">
                <a:cs typeface="Arial"/>
              </a:rPr>
              <a:t>manufactu</a:t>
            </a:r>
            <a:r>
              <a:rPr lang="en-US" sz="2400">
                <a:cs typeface="Arial"/>
              </a:rPr>
              <a:t>​red.</a:t>
            </a:r>
          </a:p>
          <a:p>
            <a:pPr marL="228600" indent="-228600">
              <a:buFont typeface=""/>
              <a:buChar char="•"/>
            </a:pPr>
            <a:r>
              <a:rPr lang="en-US" sz="2400">
                <a:latin typeface="TW Cen MT"/>
                <a:cs typeface="Arial"/>
              </a:rPr>
              <a:t>Go through all the errors and waive them one by one.</a:t>
            </a:r>
            <a:endParaRPr lang="en-US" sz="2400">
              <a:cs typeface="Arial"/>
            </a:endParaRPr>
          </a:p>
        </p:txBody>
      </p:sp>
    </p:spTree>
    <p:extLst>
      <p:ext uri="{BB962C8B-B14F-4D97-AF65-F5344CB8AC3E}">
        <p14:creationId xmlns:p14="http://schemas.microsoft.com/office/powerpoint/2010/main" val="1899391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This process is for </a:t>
            </a:r>
            <a:r>
              <a:rPr lang="en-US" err="1">
                <a:ea typeface="+mn-lt"/>
                <a:cs typeface="+mn-lt"/>
              </a:rPr>
              <a:t>gerbering</a:t>
            </a:r>
            <a:r>
              <a:rPr lang="en-US">
                <a:ea typeface="+mn-lt"/>
                <a:cs typeface="+mn-lt"/>
              </a:rPr>
              <a:t> out from Altium Designer to JLCPCB:</a:t>
            </a:r>
            <a:endParaRPr lang="en-US"/>
          </a:p>
          <a:p>
            <a:r>
              <a:rPr lang="en-US">
                <a:ea typeface="+mn-lt"/>
                <a:cs typeface="+mn-lt"/>
              </a:rPr>
              <a:t>We are generating the files needed by PCB manufacturers to create our board correctly. </a:t>
            </a:r>
            <a:endParaRPr lang="en-US"/>
          </a:p>
          <a:p>
            <a:r>
              <a:rPr lang="en-US">
                <a:ea typeface="+mn-lt"/>
                <a:cs typeface="+mn-lt"/>
              </a:rPr>
              <a:t>Each PCB tools has a different method to generate the different files for EACH PCB Manufacturer. </a:t>
            </a:r>
          </a:p>
          <a:p>
            <a:pPr lvl="1">
              <a:buFont typeface="Courier New" panose="020B0604020202020204" pitchFamily="34" charset="0"/>
              <a:buChar char="o"/>
            </a:pPr>
            <a:r>
              <a:rPr lang="en-US">
                <a:ea typeface="+mn-lt"/>
                <a:cs typeface="+mn-lt"/>
              </a:rPr>
              <a:t>The best way to make sure you get it correct is to follow the manufacturer's page on how they want the file</a:t>
            </a:r>
            <a:endParaRPr lang="en-US"/>
          </a:p>
          <a:p>
            <a:pPr lvl="1">
              <a:buFont typeface="Courier New" panose="020B0604020202020204" pitchFamily="34" charset="0"/>
              <a:buChar char="o"/>
            </a:pPr>
            <a:r>
              <a:rPr lang="en-US">
                <a:ea typeface="+mn-lt"/>
                <a:cs typeface="+mn-lt"/>
              </a:rPr>
              <a:t>Note: This was the link for the JLCPCB board manufacturer from Altium Designer: </a:t>
            </a:r>
            <a:r>
              <a:rPr lang="en-US">
                <a:ea typeface="+mn-lt"/>
                <a:cs typeface="+mn-lt"/>
                <a:hlinkClick r:id="rId2"/>
              </a:rPr>
              <a:t>https://jlcpcb.com/help/article/How-to-export-Altium-PCB-to-gerber-files</a:t>
            </a:r>
            <a:r>
              <a:rPr lang="en-US">
                <a:ea typeface="+mn-lt"/>
                <a:cs typeface="+mn-lt"/>
              </a:rPr>
              <a:t> </a:t>
            </a:r>
            <a:endParaRPr lang="en-US"/>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Overview</a:t>
            </a:r>
            <a:endParaRPr lang="en-US"/>
          </a:p>
        </p:txBody>
      </p:sp>
    </p:spTree>
    <p:extLst>
      <p:ext uri="{BB962C8B-B14F-4D97-AF65-F5344CB8AC3E}">
        <p14:creationId xmlns:p14="http://schemas.microsoft.com/office/powerpoint/2010/main" val="39269084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782824" y="1353017"/>
            <a:ext cx="5546911" cy="5502742"/>
          </a:xfrm>
        </p:spPr>
        <p:txBody>
          <a:bodyPr vert="horz" lIns="91440" tIns="45720" rIns="91440" bIns="45720" rtlCol="0" anchor="t">
            <a:noAutofit/>
          </a:bodyPr>
          <a:lstStyle/>
          <a:p>
            <a:r>
              <a:rPr lang="en-US" sz="2000" dirty="0">
                <a:ea typeface="+mn-lt"/>
                <a:cs typeface="+mn-lt"/>
              </a:rPr>
              <a:t>File --&gt; Fabrication Outputs --&gt; Gerber Files (file with all the routes, connections, and board size)</a:t>
            </a:r>
          </a:p>
          <a:p>
            <a:r>
              <a:rPr lang="en-US" sz="2000" dirty="0">
                <a:ea typeface="+mn-lt"/>
                <a:cs typeface="+mn-lt"/>
              </a:rPr>
              <a:t>Make sure Left Side says: Units --&gt; inches, Decimal --&gt; 0.01mil, Outputs --&gt; filename.*, Others --&gt; only top one is checked "(include unconnected mid-layer pad")</a:t>
            </a:r>
            <a:endParaRPr lang="en-US" sz="2000" dirty="0"/>
          </a:p>
          <a:p>
            <a:r>
              <a:rPr lang="en-US" sz="2000" dirty="0">
                <a:ea typeface="+mn-lt"/>
                <a:cs typeface="+mn-lt"/>
              </a:rPr>
              <a:t>We will be checking the boxes with the following filetypes (look at screenshot to double check): </a:t>
            </a:r>
          </a:p>
          <a:p>
            <a:pPr lvl="1">
              <a:buFont typeface="Courier New" panose="020B0604020202020204" pitchFamily="34" charset="0"/>
              <a:buChar char="o"/>
            </a:pPr>
            <a:r>
              <a:rPr lang="en-US" dirty="0">
                <a:ea typeface="+mn-lt"/>
                <a:cs typeface="+mn-lt"/>
              </a:rPr>
              <a:t>.GTL, .GBL, .GTO, .GBO, .GTS, .GBS, .GM1, .GKO</a:t>
            </a:r>
          </a:p>
          <a:p>
            <a:pPr lvl="1">
              <a:buFont typeface="Courier New" panose="020B0604020202020204" pitchFamily="34" charset="0"/>
              <a:buChar char="o"/>
            </a:pPr>
            <a:r>
              <a:rPr lang="en-US" sz="1900" dirty="0"/>
              <a:t>For multi-layered boards, in general you want all Copper Layers, all Silkscreen (only two), all solder mask (only two), all mechanical layers (usually 1), and Keep-Out Layer.</a:t>
            </a:r>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Cam files</a:t>
            </a:r>
            <a:endParaRPr lang="en-US"/>
          </a:p>
        </p:txBody>
      </p:sp>
      <p:pic>
        <p:nvPicPr>
          <p:cNvPr id="4" name="Picture 3" descr="A screenshot of a computer&#10;&#10;Description automatically generated">
            <a:extLst>
              <a:ext uri="{FF2B5EF4-FFF2-40B4-BE49-F238E27FC236}">
                <a16:creationId xmlns:a16="http://schemas.microsoft.com/office/drawing/2014/main" id="{65125EA8-FCFF-125F-64C5-4DAB07E5B7DE}"/>
              </a:ext>
            </a:extLst>
          </p:cNvPr>
          <p:cNvPicPr>
            <a:picLocks noChangeAspect="1"/>
          </p:cNvPicPr>
          <p:nvPr/>
        </p:nvPicPr>
        <p:blipFill>
          <a:blip r:embed="rId2"/>
          <a:stretch>
            <a:fillRect/>
          </a:stretch>
        </p:blipFill>
        <p:spPr>
          <a:xfrm>
            <a:off x="6654613" y="1351150"/>
            <a:ext cx="4631391" cy="4615142"/>
          </a:xfrm>
          <a:prstGeom prst="rect">
            <a:avLst/>
          </a:prstGeom>
        </p:spPr>
      </p:pic>
    </p:spTree>
    <p:extLst>
      <p:ext uri="{BB962C8B-B14F-4D97-AF65-F5344CB8AC3E}">
        <p14:creationId xmlns:p14="http://schemas.microsoft.com/office/powerpoint/2010/main" val="3625037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Cam files</a:t>
            </a:r>
            <a:endParaRPr lang="en-US"/>
          </a:p>
        </p:txBody>
      </p:sp>
      <p:pic>
        <p:nvPicPr>
          <p:cNvPr id="8" name="Picture 7" descr="A screenshot of a computer&#10;&#10;Description automatically generated">
            <a:extLst>
              <a:ext uri="{FF2B5EF4-FFF2-40B4-BE49-F238E27FC236}">
                <a16:creationId xmlns:a16="http://schemas.microsoft.com/office/drawing/2014/main" id="{FCC3A56B-587F-73A6-4549-9D44974463DE}"/>
              </a:ext>
            </a:extLst>
          </p:cNvPr>
          <p:cNvPicPr>
            <a:picLocks noChangeAspect="1"/>
          </p:cNvPicPr>
          <p:nvPr/>
        </p:nvPicPr>
        <p:blipFill>
          <a:blip r:embed="rId2"/>
          <a:stretch>
            <a:fillRect/>
          </a:stretch>
        </p:blipFill>
        <p:spPr>
          <a:xfrm>
            <a:off x="307041" y="1358993"/>
            <a:ext cx="11577918" cy="4117601"/>
          </a:xfrm>
          <a:prstGeom prst="rect">
            <a:avLst/>
          </a:prstGeom>
        </p:spPr>
      </p:pic>
      <p:pic>
        <p:nvPicPr>
          <p:cNvPr id="10" name="Picture 9" descr="A close up of a text&#10;&#10;Description automatically generated">
            <a:extLst>
              <a:ext uri="{FF2B5EF4-FFF2-40B4-BE49-F238E27FC236}">
                <a16:creationId xmlns:a16="http://schemas.microsoft.com/office/drawing/2014/main" id="{19539879-8ADE-6F66-E31E-70629C52DD39}"/>
              </a:ext>
            </a:extLst>
          </p:cNvPr>
          <p:cNvPicPr>
            <a:picLocks noChangeAspect="1"/>
          </p:cNvPicPr>
          <p:nvPr/>
        </p:nvPicPr>
        <p:blipFill>
          <a:blip r:embed="rId3"/>
          <a:stretch>
            <a:fillRect/>
          </a:stretch>
        </p:blipFill>
        <p:spPr>
          <a:xfrm>
            <a:off x="302560" y="5478557"/>
            <a:ext cx="11575675" cy="484093"/>
          </a:xfrm>
          <a:prstGeom prst="rect">
            <a:avLst/>
          </a:prstGeom>
        </p:spPr>
      </p:pic>
    </p:spTree>
    <p:extLst>
      <p:ext uri="{BB962C8B-B14F-4D97-AF65-F5344CB8AC3E}">
        <p14:creationId xmlns:p14="http://schemas.microsoft.com/office/powerpoint/2010/main" val="3523270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681971" y="1196135"/>
            <a:ext cx="6757145" cy="5502742"/>
          </a:xfrm>
        </p:spPr>
        <p:txBody>
          <a:bodyPr vert="horz" lIns="91440" tIns="45720" rIns="91440" bIns="45720" rtlCol="0" anchor="t">
            <a:noAutofit/>
          </a:bodyPr>
          <a:lstStyle/>
          <a:p>
            <a:r>
              <a:rPr lang="en-US" sz="2000">
                <a:ea typeface="+mn-lt"/>
                <a:cs typeface="+mn-lt"/>
              </a:rPr>
              <a:t>Next go to advanced tab and check: </a:t>
            </a:r>
            <a:endParaRPr lang="en-US" sz="2000"/>
          </a:p>
          <a:p>
            <a:pPr lvl="1">
              <a:buFont typeface="Courier New" panose="020B0604020202020204" pitchFamily="34" charset="0"/>
              <a:buChar char="o"/>
            </a:pPr>
            <a:r>
              <a:rPr lang="en-US">
                <a:ea typeface="+mn-lt"/>
                <a:cs typeface="+mn-lt"/>
              </a:rPr>
              <a:t>plus &amp; minus aperture tolerance is 0.005mil</a:t>
            </a:r>
          </a:p>
          <a:p>
            <a:pPr lvl="1">
              <a:buFont typeface="Courier New" panose="020B0604020202020204" pitchFamily="34" charset="0"/>
              <a:buChar char="o"/>
            </a:pPr>
            <a:r>
              <a:rPr lang="en-US">
                <a:ea typeface="+mn-lt"/>
                <a:cs typeface="+mn-lt"/>
              </a:rPr>
              <a:t>leading/trailing zeros has "suppressing leading zeros"</a:t>
            </a:r>
          </a:p>
          <a:p>
            <a:pPr lvl="1">
              <a:buFont typeface="Courier New" panose="020B0604020202020204" pitchFamily="34" charset="0"/>
              <a:buChar char="o"/>
            </a:pPr>
            <a:r>
              <a:rPr lang="en-US">
                <a:ea typeface="+mn-lt"/>
                <a:cs typeface="+mn-lt"/>
              </a:rPr>
              <a:t>plotter type has "unsorted (raster)"</a:t>
            </a:r>
          </a:p>
          <a:p>
            <a:pPr lvl="1">
              <a:buFont typeface="Courier New" panose="020B0604020202020204" pitchFamily="34" charset="0"/>
              <a:buChar char="o"/>
            </a:pPr>
            <a:r>
              <a:rPr lang="en-US">
                <a:ea typeface="+mn-lt"/>
                <a:cs typeface="+mn-lt"/>
              </a:rPr>
              <a:t>others has "optimize change location commands", "use software arcs", and "generate DRC rules export file (.RUL)" all checked (look at screenshot to double check)</a:t>
            </a:r>
            <a:endParaRPr lang="en-US"/>
          </a:p>
          <a:p>
            <a:r>
              <a:rPr lang="en-US" sz="2000">
                <a:ea typeface="+mn-lt"/>
                <a:cs typeface="+mn-lt"/>
              </a:rPr>
              <a:t>Afterwards, hit "Apply" at the bottom right to view your generate </a:t>
            </a:r>
            <a:r>
              <a:rPr lang="en-US" sz="2000" err="1">
                <a:ea typeface="+mn-lt"/>
                <a:cs typeface="+mn-lt"/>
              </a:rPr>
              <a:t>gerber</a:t>
            </a:r>
            <a:r>
              <a:rPr lang="en-US" sz="2000">
                <a:ea typeface="+mn-lt"/>
                <a:cs typeface="+mn-lt"/>
              </a:rPr>
              <a:t>. Make sure all the traces, planes look visually ok (bottom layer will be on top), and the mechanical layer is visible.</a:t>
            </a:r>
            <a:endParaRPr lang="en-US" sz="2000"/>
          </a:p>
          <a:p>
            <a:r>
              <a:rPr lang="en-US" sz="2000">
                <a:ea typeface="+mn-lt"/>
                <a:cs typeface="+mn-lt"/>
              </a:rPr>
              <a:t>Hit Ctrl + S to save (use the default file name or "</a:t>
            </a:r>
            <a:r>
              <a:rPr lang="en-US" sz="2000" err="1">
                <a:ea typeface="+mn-lt"/>
                <a:cs typeface="+mn-lt"/>
              </a:rPr>
              <a:t>GerberFiles.cam</a:t>
            </a:r>
            <a:r>
              <a:rPr lang="en-US" sz="2000">
                <a:ea typeface="+mn-lt"/>
                <a:cs typeface="+mn-lt"/>
              </a:rPr>
              <a:t>")</a:t>
            </a:r>
            <a:endParaRPr lang="en-US" sz="2000"/>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Cam files</a:t>
            </a:r>
            <a:endParaRPr lang="en-US"/>
          </a:p>
        </p:txBody>
      </p:sp>
      <p:pic>
        <p:nvPicPr>
          <p:cNvPr id="2" name="Picture 1" descr="A screenshot of a computer&#10;&#10;Description automatically generated">
            <a:extLst>
              <a:ext uri="{FF2B5EF4-FFF2-40B4-BE49-F238E27FC236}">
                <a16:creationId xmlns:a16="http://schemas.microsoft.com/office/drawing/2014/main" id="{E2D0C0CD-B86F-726F-6CFD-31E79E00430F}"/>
              </a:ext>
            </a:extLst>
          </p:cNvPr>
          <p:cNvPicPr>
            <a:picLocks noChangeAspect="1"/>
          </p:cNvPicPr>
          <p:nvPr/>
        </p:nvPicPr>
        <p:blipFill>
          <a:blip r:embed="rId2"/>
          <a:stretch>
            <a:fillRect/>
          </a:stretch>
        </p:blipFill>
        <p:spPr>
          <a:xfrm>
            <a:off x="7440986" y="1276910"/>
            <a:ext cx="3069851" cy="5346326"/>
          </a:xfrm>
          <a:prstGeom prst="rect">
            <a:avLst/>
          </a:prstGeom>
        </p:spPr>
      </p:pic>
    </p:spTree>
    <p:extLst>
      <p:ext uri="{BB962C8B-B14F-4D97-AF65-F5344CB8AC3E}">
        <p14:creationId xmlns:p14="http://schemas.microsoft.com/office/powerpoint/2010/main" val="240270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3" name="Content Placeholder 2">
            <a:extLst>
              <a:ext uri="{FF2B5EF4-FFF2-40B4-BE49-F238E27FC236}">
                <a16:creationId xmlns:a16="http://schemas.microsoft.com/office/drawing/2014/main" id="{049A87AF-DC55-A75B-EB69-EFD5A287AA4D}"/>
              </a:ext>
            </a:extLst>
          </p:cNvPr>
          <p:cNvSpPr>
            <a:spLocks noGrp="1"/>
          </p:cNvSpPr>
          <p:nvPr>
            <p:ph idx="1"/>
          </p:nvPr>
        </p:nvSpPr>
        <p:spPr>
          <a:xfrm>
            <a:off x="1141412" y="1655575"/>
            <a:ext cx="9905999" cy="3541714"/>
          </a:xfrm>
        </p:spPr>
        <p:txBody>
          <a:bodyPr vert="horz" lIns="91440" tIns="45720" rIns="91440" bIns="45720" rtlCol="0" anchor="t">
            <a:normAutofit/>
          </a:bodyPr>
          <a:lstStyle/>
          <a:p>
            <a:r>
              <a:rPr lang="en-US"/>
              <a:t>Right now, we'll be working with Schematic Document (.</a:t>
            </a:r>
            <a:r>
              <a:rPr lang="en-US" err="1"/>
              <a:t>schdoc</a:t>
            </a:r>
            <a:r>
              <a:rPr lang="en-US"/>
              <a:t>) file</a:t>
            </a:r>
          </a:p>
          <a:p>
            <a:endParaRPr lang="en-US"/>
          </a:p>
        </p:txBody>
      </p:sp>
      <p:pic>
        <p:nvPicPr>
          <p:cNvPr id="6" name="Picture 5" descr="A screenshot of a computer&#10;&#10;Description automatically generated">
            <a:extLst>
              <a:ext uri="{FF2B5EF4-FFF2-40B4-BE49-F238E27FC236}">
                <a16:creationId xmlns:a16="http://schemas.microsoft.com/office/drawing/2014/main" id="{E2C30FCA-ADA6-6F3F-010C-C43CA3FF667D}"/>
              </a:ext>
            </a:extLst>
          </p:cNvPr>
          <p:cNvPicPr>
            <a:picLocks noChangeAspect="1"/>
          </p:cNvPicPr>
          <p:nvPr/>
        </p:nvPicPr>
        <p:blipFill>
          <a:blip r:embed="rId2"/>
          <a:stretch>
            <a:fillRect/>
          </a:stretch>
        </p:blipFill>
        <p:spPr>
          <a:xfrm>
            <a:off x="1862698" y="2297766"/>
            <a:ext cx="2886075" cy="3562350"/>
          </a:xfrm>
          <a:prstGeom prst="rect">
            <a:avLst/>
          </a:prstGeom>
        </p:spPr>
      </p:pic>
      <p:sp>
        <p:nvSpPr>
          <p:cNvPr id="7" name="TextBox 6">
            <a:extLst>
              <a:ext uri="{FF2B5EF4-FFF2-40B4-BE49-F238E27FC236}">
                <a16:creationId xmlns:a16="http://schemas.microsoft.com/office/drawing/2014/main" id="{770E8B1E-2177-55AF-17E9-78E2687AAC70}"/>
              </a:ext>
            </a:extLst>
          </p:cNvPr>
          <p:cNvSpPr txBox="1"/>
          <p:nvPr/>
        </p:nvSpPr>
        <p:spPr>
          <a:xfrm>
            <a:off x="1714500" y="5860676"/>
            <a:ext cx="3193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Left Panel is Project Directory.</a:t>
            </a:r>
            <a:endParaRPr lang="en-US"/>
          </a:p>
        </p:txBody>
      </p:sp>
      <p:sp>
        <p:nvSpPr>
          <p:cNvPr id="11" name="TextBox 10">
            <a:extLst>
              <a:ext uri="{FF2B5EF4-FFF2-40B4-BE49-F238E27FC236}">
                <a16:creationId xmlns:a16="http://schemas.microsoft.com/office/drawing/2014/main" id="{41EAABD7-AFE5-CA64-422E-80E0AE9C01DB}"/>
              </a:ext>
            </a:extLst>
          </p:cNvPr>
          <p:cNvSpPr txBox="1"/>
          <p:nvPr/>
        </p:nvSpPr>
        <p:spPr>
          <a:xfrm>
            <a:off x="5009030" y="5602941"/>
            <a:ext cx="62640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Bottom Right has more panels. The important ones are </a:t>
            </a:r>
            <a:r>
              <a:rPr lang="en-US" sz="2000" b="1"/>
              <a:t>Manufacturer Part Search &amp; Properties</a:t>
            </a:r>
          </a:p>
        </p:txBody>
      </p:sp>
      <p:pic>
        <p:nvPicPr>
          <p:cNvPr id="12" name="Picture 11" descr="A screenshot of a computer&#10;&#10;Description automatically generated">
            <a:extLst>
              <a:ext uri="{FF2B5EF4-FFF2-40B4-BE49-F238E27FC236}">
                <a16:creationId xmlns:a16="http://schemas.microsoft.com/office/drawing/2014/main" id="{8D903761-E9C6-1B7A-0AE5-78E5A4A9A720}"/>
              </a:ext>
            </a:extLst>
          </p:cNvPr>
          <p:cNvPicPr>
            <a:picLocks noChangeAspect="1"/>
          </p:cNvPicPr>
          <p:nvPr/>
        </p:nvPicPr>
        <p:blipFill>
          <a:blip r:embed="rId3"/>
          <a:stretch>
            <a:fillRect/>
          </a:stretch>
        </p:blipFill>
        <p:spPr>
          <a:xfrm>
            <a:off x="7103129" y="2279556"/>
            <a:ext cx="2075890" cy="3318623"/>
          </a:xfrm>
          <a:prstGeom prst="rect">
            <a:avLst/>
          </a:prstGeom>
        </p:spPr>
      </p:pic>
      <p:sp>
        <p:nvSpPr>
          <p:cNvPr id="14" name="Title 1">
            <a:extLst>
              <a:ext uri="{FF2B5EF4-FFF2-40B4-BE49-F238E27FC236}">
                <a16:creationId xmlns:a16="http://schemas.microsoft.com/office/drawing/2014/main" id="{8791E87A-C40F-C1F9-4A3F-C6CFA96458AE}"/>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Schematic introduction</a:t>
            </a:r>
          </a:p>
        </p:txBody>
      </p:sp>
    </p:spTree>
    <p:extLst>
      <p:ext uri="{BB962C8B-B14F-4D97-AF65-F5344CB8AC3E}">
        <p14:creationId xmlns:p14="http://schemas.microsoft.com/office/powerpoint/2010/main" val="1138501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Cam files</a:t>
            </a:r>
            <a:endParaRPr lang="en-US"/>
          </a:p>
        </p:txBody>
      </p:sp>
      <p:pic>
        <p:nvPicPr>
          <p:cNvPr id="4" name="Picture 3" descr="A blue tree with pink dots&#10;&#10;Description automatically generated">
            <a:extLst>
              <a:ext uri="{FF2B5EF4-FFF2-40B4-BE49-F238E27FC236}">
                <a16:creationId xmlns:a16="http://schemas.microsoft.com/office/drawing/2014/main" id="{416CAE96-E1EF-D239-47EF-06F92B09C9EE}"/>
              </a:ext>
            </a:extLst>
          </p:cNvPr>
          <p:cNvPicPr>
            <a:picLocks noChangeAspect="1"/>
          </p:cNvPicPr>
          <p:nvPr/>
        </p:nvPicPr>
        <p:blipFill>
          <a:blip r:embed="rId2"/>
          <a:stretch>
            <a:fillRect/>
          </a:stretch>
        </p:blipFill>
        <p:spPr>
          <a:xfrm>
            <a:off x="4175312" y="1574453"/>
            <a:ext cx="4300817" cy="4896917"/>
          </a:xfrm>
          <a:prstGeom prst="rect">
            <a:avLst/>
          </a:prstGeom>
        </p:spPr>
      </p:pic>
    </p:spTree>
    <p:extLst>
      <p:ext uri="{BB962C8B-B14F-4D97-AF65-F5344CB8AC3E}">
        <p14:creationId xmlns:p14="http://schemas.microsoft.com/office/powerpoint/2010/main" val="441550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648353" y="1353017"/>
            <a:ext cx="6409763" cy="5502742"/>
          </a:xfrm>
        </p:spPr>
        <p:txBody>
          <a:bodyPr vert="horz" lIns="91440" tIns="45720" rIns="91440" bIns="45720" rtlCol="0" anchor="t">
            <a:noAutofit/>
          </a:bodyPr>
          <a:lstStyle/>
          <a:p>
            <a:r>
              <a:rPr lang="en-US">
                <a:ea typeface="+mn-lt"/>
                <a:cs typeface="+mn-lt"/>
              </a:rPr>
              <a:t>File --&gt; Fabrication Outputs --&gt; NC Drill Files (file with the different holes, like vias for drilling)</a:t>
            </a:r>
          </a:p>
          <a:p>
            <a:pPr lvl="1">
              <a:buFont typeface="Courier New" panose="020B0604020202020204" pitchFamily="34" charset="0"/>
              <a:buChar char="o"/>
            </a:pPr>
            <a:r>
              <a:rPr lang="en-US">
                <a:ea typeface="+mn-lt"/>
                <a:cs typeface="+mn-lt"/>
              </a:rPr>
              <a:t>Units: Inches, Format</a:t>
            </a:r>
            <a:r>
              <a:rPr lang="en-US" sz="1600">
                <a:ea typeface="+mn-lt"/>
                <a:cs typeface="+mn-lt"/>
              </a:rPr>
              <a:t>: 2:4</a:t>
            </a:r>
            <a:endParaRPr lang="en-US"/>
          </a:p>
          <a:p>
            <a:pPr lvl="1">
              <a:buFont typeface="Courier New" panose="020B0604020202020204" pitchFamily="34" charset="0"/>
              <a:buChar char="o"/>
            </a:pPr>
            <a:r>
              <a:rPr lang="en-US" sz="1600">
                <a:ea typeface="+mn-lt"/>
                <a:cs typeface="+mn-lt"/>
              </a:rPr>
              <a:t>Suppress Leading Zeros, Reference to relative origin</a:t>
            </a:r>
            <a:endParaRPr lang="en-US"/>
          </a:p>
          <a:p>
            <a:pPr lvl="1">
              <a:buFont typeface="Courier New" panose="020B0604020202020204" pitchFamily="34" charset="0"/>
              <a:buChar char="o"/>
            </a:pPr>
            <a:r>
              <a:rPr lang="en-US" sz="1600">
                <a:ea typeface="+mn-lt"/>
                <a:cs typeface="+mn-lt"/>
              </a:rPr>
              <a:t>check Optimize </a:t>
            </a:r>
            <a:r>
              <a:rPr lang="en-US">
                <a:ea typeface="+mn-lt"/>
                <a:cs typeface="+mn-lt"/>
              </a:rPr>
              <a:t>change </a:t>
            </a:r>
            <a:r>
              <a:rPr lang="en-US" sz="1600">
                <a:ea typeface="+mn-lt"/>
                <a:cs typeface="+mn-lt"/>
              </a:rPr>
              <a:t>locations </a:t>
            </a:r>
            <a:r>
              <a:rPr lang="en-US">
                <a:ea typeface="+mn-lt"/>
                <a:cs typeface="+mn-lt"/>
              </a:rPr>
              <a:t>commands (look at screenshot to double check)</a:t>
            </a:r>
          </a:p>
          <a:p>
            <a:r>
              <a:rPr lang="en-US" sz="2000">
                <a:ea typeface="+mn-lt"/>
                <a:cs typeface="+mn-lt"/>
              </a:rPr>
              <a:t>If you get a pop-up that says import drill data, just hit "OK"</a:t>
            </a:r>
            <a:endParaRPr lang="en-US">
              <a:ea typeface="+mn-lt"/>
              <a:cs typeface="+mn-lt"/>
            </a:endParaRPr>
          </a:p>
          <a:p>
            <a:r>
              <a:rPr lang="en-US" sz="2000">
                <a:ea typeface="+mn-lt"/>
                <a:cs typeface="+mn-lt"/>
              </a:rPr>
              <a:t>Make sure the vias look ok &amp; hit Ctrl + S </a:t>
            </a:r>
            <a:endParaRPr lang="en-US">
              <a:ea typeface="+mn-lt"/>
              <a:cs typeface="+mn-lt"/>
            </a:endParaRPr>
          </a:p>
          <a:p>
            <a:pPr lvl="1">
              <a:buFont typeface="Courier New" panose="020B0604020202020204" pitchFamily="34" charset="0"/>
              <a:buChar char="o"/>
            </a:pPr>
            <a:r>
              <a:rPr lang="en-US" sz="1600">
                <a:ea typeface="+mn-lt"/>
                <a:cs typeface="+mn-lt"/>
              </a:rPr>
              <a:t>Use default name or "</a:t>
            </a:r>
            <a:r>
              <a:rPr lang="en-US" sz="1600" err="1">
                <a:ea typeface="+mn-lt"/>
                <a:cs typeface="+mn-lt"/>
              </a:rPr>
              <a:t>NC_Drills.Cam</a:t>
            </a:r>
            <a:r>
              <a:rPr lang="en-US" sz="1600">
                <a:ea typeface="+mn-lt"/>
                <a:cs typeface="+mn-lt"/>
              </a:rPr>
              <a:t>"</a:t>
            </a:r>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NC Drill Files</a:t>
            </a:r>
            <a:endParaRPr lang="en-US"/>
          </a:p>
        </p:txBody>
      </p:sp>
      <p:pic>
        <p:nvPicPr>
          <p:cNvPr id="4" name="Picture 3" descr="A screenshot of a computer&#10;&#10;Description automatically generated">
            <a:extLst>
              <a:ext uri="{FF2B5EF4-FFF2-40B4-BE49-F238E27FC236}">
                <a16:creationId xmlns:a16="http://schemas.microsoft.com/office/drawing/2014/main" id="{A7095671-4FD5-77E2-D6CA-57F72CF3276F}"/>
              </a:ext>
            </a:extLst>
          </p:cNvPr>
          <p:cNvPicPr>
            <a:picLocks noChangeAspect="1"/>
          </p:cNvPicPr>
          <p:nvPr/>
        </p:nvPicPr>
        <p:blipFill>
          <a:blip r:embed="rId2"/>
          <a:stretch>
            <a:fillRect/>
          </a:stretch>
        </p:blipFill>
        <p:spPr>
          <a:xfrm>
            <a:off x="8027582" y="1248337"/>
            <a:ext cx="3532717" cy="5593974"/>
          </a:xfrm>
          <a:prstGeom prst="rect">
            <a:avLst/>
          </a:prstGeom>
        </p:spPr>
      </p:pic>
      <p:pic>
        <p:nvPicPr>
          <p:cNvPr id="5" name="Picture 4" descr="A screenshot of a tool&#10;&#10;Description automatically generated">
            <a:extLst>
              <a:ext uri="{FF2B5EF4-FFF2-40B4-BE49-F238E27FC236}">
                <a16:creationId xmlns:a16="http://schemas.microsoft.com/office/drawing/2014/main" id="{E651FBE7-DC8D-C80D-D42E-4986AAC199DF}"/>
              </a:ext>
            </a:extLst>
          </p:cNvPr>
          <p:cNvPicPr>
            <a:picLocks noChangeAspect="1"/>
          </p:cNvPicPr>
          <p:nvPr/>
        </p:nvPicPr>
        <p:blipFill>
          <a:blip r:embed="rId3"/>
          <a:stretch>
            <a:fillRect/>
          </a:stretch>
        </p:blipFill>
        <p:spPr>
          <a:xfrm>
            <a:off x="5670457" y="4452377"/>
            <a:ext cx="2352675" cy="2390775"/>
          </a:xfrm>
          <a:prstGeom prst="rect">
            <a:avLst/>
          </a:prstGeom>
        </p:spPr>
      </p:pic>
    </p:spTree>
    <p:extLst>
      <p:ext uri="{BB962C8B-B14F-4D97-AF65-F5344CB8AC3E}">
        <p14:creationId xmlns:p14="http://schemas.microsoft.com/office/powerpoint/2010/main" val="2552352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NC Drill Files</a:t>
            </a:r>
            <a:endParaRPr lang="en-US"/>
          </a:p>
        </p:txBody>
      </p:sp>
      <p:pic>
        <p:nvPicPr>
          <p:cNvPr id="6" name="Picture 5" descr="A screen shot of a computer screen&#10;&#10;Description automatically generated">
            <a:extLst>
              <a:ext uri="{FF2B5EF4-FFF2-40B4-BE49-F238E27FC236}">
                <a16:creationId xmlns:a16="http://schemas.microsoft.com/office/drawing/2014/main" id="{6FD0C402-A2EC-5E84-64C1-FBB11E53EC09}"/>
              </a:ext>
            </a:extLst>
          </p:cNvPr>
          <p:cNvPicPr>
            <a:picLocks noChangeAspect="1"/>
          </p:cNvPicPr>
          <p:nvPr/>
        </p:nvPicPr>
        <p:blipFill>
          <a:blip r:embed="rId2"/>
          <a:stretch>
            <a:fillRect/>
          </a:stretch>
        </p:blipFill>
        <p:spPr>
          <a:xfrm>
            <a:off x="4309782" y="1718371"/>
            <a:ext cx="4043081" cy="4721139"/>
          </a:xfrm>
          <a:prstGeom prst="rect">
            <a:avLst/>
          </a:prstGeom>
        </p:spPr>
      </p:pic>
    </p:spTree>
    <p:extLst>
      <p:ext uri="{BB962C8B-B14F-4D97-AF65-F5344CB8AC3E}">
        <p14:creationId xmlns:p14="http://schemas.microsoft.com/office/powerpoint/2010/main" val="2625951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659559" y="1117693"/>
            <a:ext cx="5009028" cy="5502742"/>
          </a:xfrm>
        </p:spPr>
        <p:txBody>
          <a:bodyPr vert="horz" lIns="91440" tIns="45720" rIns="91440" bIns="45720" rtlCol="0" anchor="t">
            <a:noAutofit/>
          </a:bodyPr>
          <a:lstStyle/>
          <a:p>
            <a:r>
              <a:rPr lang="en-US" sz="2800">
                <a:ea typeface="+mn-lt"/>
                <a:cs typeface="+mn-lt"/>
              </a:rPr>
              <a:t>To zip the file, right click the </a:t>
            </a:r>
            <a:r>
              <a:rPr lang="en-US" sz="2800" err="1">
                <a:ea typeface="+mn-lt"/>
                <a:cs typeface="+mn-lt"/>
              </a:rPr>
              <a:t>PrjPcb</a:t>
            </a:r>
            <a:r>
              <a:rPr lang="en-US" sz="2800">
                <a:ea typeface="+mn-lt"/>
                <a:cs typeface="+mn-lt"/>
              </a:rPr>
              <a:t> (top of the file tree) and click on "Explore"</a:t>
            </a:r>
            <a:endParaRPr lang="en-US" sz="2800"/>
          </a:p>
          <a:p>
            <a:pPr lvl="1">
              <a:buFont typeface="Courier New" panose="020B0604020202020204" pitchFamily="34" charset="0"/>
              <a:buChar char="o"/>
            </a:pPr>
            <a:r>
              <a:rPr lang="en-US" sz="2400">
                <a:ea typeface="+mn-lt"/>
                <a:cs typeface="+mn-lt"/>
              </a:rPr>
              <a:t>Right click the outputs and convert it to a zip file (technically you're supposed to filter out the files, but JLC doesn't mind and it makes our lives easier)</a:t>
            </a:r>
          </a:p>
          <a:p>
            <a:pPr lvl="1">
              <a:buFont typeface="Courier New" panose="020B0604020202020204" pitchFamily="34" charset="0"/>
              <a:buChar char="o"/>
            </a:pPr>
            <a:r>
              <a:rPr lang="en-US" sz="2400">
                <a:ea typeface="+mn-lt"/>
                <a:cs typeface="+mn-lt"/>
              </a:rPr>
              <a:t>Note the Path for the file and jot it down somewhere or save the zip file in an easier folder desktop/downloads/documents folder</a:t>
            </a:r>
            <a:endParaRPr lang="en-US" sz="2400"/>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Zip 'Em Up</a:t>
            </a:r>
            <a:endParaRPr lang="en-US"/>
          </a:p>
        </p:txBody>
      </p:sp>
      <p:pic>
        <p:nvPicPr>
          <p:cNvPr id="2" name="Picture 1" descr="A screenshot of a computer&#10;&#10;Description automatically generated">
            <a:extLst>
              <a:ext uri="{FF2B5EF4-FFF2-40B4-BE49-F238E27FC236}">
                <a16:creationId xmlns:a16="http://schemas.microsoft.com/office/drawing/2014/main" id="{0C316C5A-1981-6737-A52C-8782357E9EF1}"/>
              </a:ext>
            </a:extLst>
          </p:cNvPr>
          <p:cNvPicPr>
            <a:picLocks noChangeAspect="1"/>
          </p:cNvPicPr>
          <p:nvPr/>
        </p:nvPicPr>
        <p:blipFill>
          <a:blip r:embed="rId2"/>
          <a:stretch>
            <a:fillRect/>
          </a:stretch>
        </p:blipFill>
        <p:spPr>
          <a:xfrm>
            <a:off x="5800165" y="1206198"/>
            <a:ext cx="2743200" cy="361636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03CC9D7-B3E9-8B44-D53C-C7351D1800DF}"/>
              </a:ext>
            </a:extLst>
          </p:cNvPr>
          <p:cNvPicPr>
            <a:picLocks noChangeAspect="1"/>
          </p:cNvPicPr>
          <p:nvPr/>
        </p:nvPicPr>
        <p:blipFill>
          <a:blip r:embed="rId3"/>
          <a:stretch>
            <a:fillRect/>
          </a:stretch>
        </p:blipFill>
        <p:spPr>
          <a:xfrm>
            <a:off x="5587254" y="3635109"/>
            <a:ext cx="6396316" cy="2971956"/>
          </a:xfrm>
          <a:prstGeom prst="rect">
            <a:avLst/>
          </a:prstGeom>
        </p:spPr>
      </p:pic>
    </p:spTree>
    <p:extLst>
      <p:ext uri="{BB962C8B-B14F-4D97-AF65-F5344CB8AC3E}">
        <p14:creationId xmlns:p14="http://schemas.microsoft.com/office/powerpoint/2010/main" val="1200334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648353" y="1353017"/>
            <a:ext cx="4415116" cy="5502742"/>
          </a:xfrm>
        </p:spPr>
        <p:txBody>
          <a:bodyPr vert="horz" lIns="91440" tIns="45720" rIns="91440" bIns="45720" rtlCol="0" anchor="t">
            <a:noAutofit/>
          </a:bodyPr>
          <a:lstStyle/>
          <a:p>
            <a:r>
              <a:rPr lang="en-US" dirty="0">
                <a:ea typeface="+mn-lt"/>
                <a:cs typeface="+mn-lt"/>
              </a:rPr>
              <a:t>Upload the file to JLC PCB when ordering, make sure it looks ok and then order away! (</a:t>
            </a:r>
            <a:r>
              <a:rPr lang="en-US" dirty="0">
                <a:ea typeface="+mn-lt"/>
                <a:cs typeface="+mn-lt"/>
                <a:hlinkClick r:id="rId2"/>
              </a:rPr>
              <a:t>link here</a:t>
            </a:r>
            <a:r>
              <a:rPr lang="en-US" dirty="0">
                <a:ea typeface="+mn-lt"/>
                <a:cs typeface="+mn-lt"/>
              </a:rPr>
              <a:t>)</a:t>
            </a:r>
            <a:endParaRPr lang="en-US"/>
          </a:p>
          <a:p>
            <a:pPr lvl="1">
              <a:buFont typeface="Courier New" panose="020B0604020202020204" pitchFamily="34" charset="0"/>
              <a:buChar char="o"/>
            </a:pPr>
            <a:r>
              <a:rPr lang="en-US" u="sng" dirty="0">
                <a:ea typeface="+mn-lt"/>
                <a:cs typeface="+mn-lt"/>
              </a:rPr>
              <a:t>Note:</a:t>
            </a:r>
            <a:r>
              <a:rPr lang="en-US" dirty="0">
                <a:ea typeface="+mn-lt"/>
                <a:cs typeface="+mn-lt"/>
              </a:rPr>
              <a:t> As a check, you can use the Gerber Viewer tool (you need to login for this) and make sure the dimensions of your board looks correct.</a:t>
            </a:r>
          </a:p>
          <a:p>
            <a:pPr lvl="1">
              <a:buFont typeface="Courier New" panose="020B0604020202020204" pitchFamily="34" charset="0"/>
              <a:buChar char="o"/>
            </a:pPr>
            <a:r>
              <a:rPr lang="en-US" dirty="0"/>
              <a:t>The Gerber files are the extensions from before, and the NC drills are the .DRR file.</a:t>
            </a:r>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Zip 'Em Up</a:t>
            </a:r>
            <a:endParaRPr lang="en-US"/>
          </a:p>
        </p:txBody>
      </p:sp>
      <p:pic>
        <p:nvPicPr>
          <p:cNvPr id="2" name="Picture 1" descr="A screen shot of a computer&#10;&#10;Description automatically generated">
            <a:extLst>
              <a:ext uri="{FF2B5EF4-FFF2-40B4-BE49-F238E27FC236}">
                <a16:creationId xmlns:a16="http://schemas.microsoft.com/office/drawing/2014/main" id="{1FBE3385-A96C-1432-FEC2-4EB51FF004BE}"/>
              </a:ext>
            </a:extLst>
          </p:cNvPr>
          <p:cNvPicPr>
            <a:picLocks noChangeAspect="1"/>
          </p:cNvPicPr>
          <p:nvPr/>
        </p:nvPicPr>
        <p:blipFill>
          <a:blip r:embed="rId3"/>
          <a:stretch>
            <a:fillRect/>
          </a:stretch>
        </p:blipFill>
        <p:spPr>
          <a:xfrm>
            <a:off x="5161430" y="1349647"/>
            <a:ext cx="5477433" cy="207441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1E9DBF4-F8C1-EA00-4424-9C4DF269FC2B}"/>
              </a:ext>
            </a:extLst>
          </p:cNvPr>
          <p:cNvPicPr>
            <a:picLocks noChangeAspect="1"/>
          </p:cNvPicPr>
          <p:nvPr/>
        </p:nvPicPr>
        <p:blipFill>
          <a:blip r:embed="rId4"/>
          <a:stretch>
            <a:fillRect/>
          </a:stretch>
        </p:blipFill>
        <p:spPr>
          <a:xfrm>
            <a:off x="5161430" y="3438261"/>
            <a:ext cx="5723962" cy="2637270"/>
          </a:xfrm>
          <a:prstGeom prst="rect">
            <a:avLst/>
          </a:prstGeom>
        </p:spPr>
      </p:pic>
    </p:spTree>
    <p:extLst>
      <p:ext uri="{BB962C8B-B14F-4D97-AF65-F5344CB8AC3E}">
        <p14:creationId xmlns:p14="http://schemas.microsoft.com/office/powerpoint/2010/main" val="2407655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Zip 'Em Up</a:t>
            </a:r>
            <a:endParaRPr lang="en-US"/>
          </a:p>
        </p:txBody>
      </p:sp>
      <p:pic>
        <p:nvPicPr>
          <p:cNvPr id="8" name="Content Placeholder 7" descr="A screenshot of a computer&#10;&#10;Description automatically generated">
            <a:extLst>
              <a:ext uri="{FF2B5EF4-FFF2-40B4-BE49-F238E27FC236}">
                <a16:creationId xmlns:a16="http://schemas.microsoft.com/office/drawing/2014/main" id="{1881468A-5F9B-1909-4E44-A98F4D72AB6B}"/>
              </a:ext>
            </a:extLst>
          </p:cNvPr>
          <p:cNvPicPr>
            <a:picLocks noGrp="1" noChangeAspect="1"/>
          </p:cNvPicPr>
          <p:nvPr>
            <p:ph idx="1"/>
          </p:nvPr>
        </p:nvPicPr>
        <p:blipFill>
          <a:blip r:embed="rId2"/>
          <a:stretch>
            <a:fillRect/>
          </a:stretch>
        </p:blipFill>
        <p:spPr>
          <a:xfrm>
            <a:off x="1901707" y="1509899"/>
            <a:ext cx="8396616" cy="4718329"/>
          </a:xfrm>
        </p:spPr>
      </p:pic>
    </p:spTree>
    <p:extLst>
      <p:ext uri="{BB962C8B-B14F-4D97-AF65-F5344CB8AC3E}">
        <p14:creationId xmlns:p14="http://schemas.microsoft.com/office/powerpoint/2010/main" val="1302492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BDE34-D814-5969-B872-5589BF6BD22A}"/>
              </a:ext>
            </a:extLst>
          </p:cNvPr>
          <p:cNvSpPr>
            <a:spLocks noGrp="1"/>
          </p:cNvSpPr>
          <p:nvPr>
            <p:ph idx="1"/>
          </p:nvPr>
        </p:nvSpPr>
        <p:spPr>
          <a:xfrm>
            <a:off x="1141411" y="1588340"/>
            <a:ext cx="10141322" cy="4740742"/>
          </a:xfrm>
        </p:spPr>
        <p:txBody>
          <a:bodyPr vert="horz" lIns="91440" tIns="45720" rIns="91440" bIns="45720" rtlCol="0" anchor="t">
            <a:noAutofit/>
          </a:bodyPr>
          <a:lstStyle/>
          <a:p>
            <a:r>
              <a:rPr lang="en-US">
                <a:ea typeface="+mn-lt"/>
                <a:cs typeface="+mn-lt"/>
              </a:rPr>
              <a:t>Green is the best for shipping times, you can choose a goofier color if you don't mind longer wait times.</a:t>
            </a:r>
          </a:p>
          <a:p>
            <a:pPr lvl="1">
              <a:buFont typeface="Courier New" panose="020B0604020202020204" pitchFamily="34" charset="0"/>
              <a:buChar char="o"/>
            </a:pPr>
            <a:r>
              <a:rPr lang="en-US"/>
              <a:t>Other manufacturers, such as </a:t>
            </a:r>
            <a:r>
              <a:rPr lang="en-US" err="1"/>
              <a:t>PCBWay</a:t>
            </a:r>
            <a:r>
              <a:rPr lang="en-US"/>
              <a:t>, can have more color options but JLC is usually the cheapest and fastest.</a:t>
            </a:r>
          </a:p>
          <a:p>
            <a:r>
              <a:rPr lang="en-US">
                <a:ea typeface="+mn-lt"/>
                <a:cs typeface="+mn-lt"/>
              </a:rPr>
              <a:t>If you want the cheapest option, go with "Surface Finish HASL". My recommendation is to go with "</a:t>
            </a:r>
            <a:r>
              <a:rPr lang="en-US" err="1">
                <a:ea typeface="+mn-lt"/>
                <a:cs typeface="+mn-lt"/>
              </a:rPr>
              <a:t>LeadFree</a:t>
            </a:r>
            <a:r>
              <a:rPr lang="en-US">
                <a:ea typeface="+mn-lt"/>
                <a:cs typeface="+mn-lt"/>
              </a:rPr>
              <a:t> HASL" (still really cheap) </a:t>
            </a:r>
            <a:endParaRPr lang="en-US"/>
          </a:p>
          <a:p>
            <a:pPr lvl="1">
              <a:buFont typeface="Courier New" panose="020B0604020202020204" pitchFamily="34" charset="0"/>
              <a:buChar char="o"/>
            </a:pPr>
            <a:r>
              <a:rPr lang="en-US">
                <a:ea typeface="+mn-lt"/>
                <a:cs typeface="+mn-lt"/>
              </a:rPr>
              <a:t>This is the option we'll be using for your boards</a:t>
            </a:r>
          </a:p>
          <a:p>
            <a:pPr lvl="1">
              <a:buFont typeface="Courier New" panose="020B0604020202020204" pitchFamily="34" charset="0"/>
              <a:buChar char="o"/>
            </a:pPr>
            <a:r>
              <a:rPr lang="en-US">
                <a:ea typeface="+mn-lt"/>
                <a:cs typeface="+mn-lt"/>
              </a:rPr>
              <a:t>If you want gold pads on your board, can you do "ENIG" which also makes for high quality boards, but that's too expensive for this board.</a:t>
            </a:r>
          </a:p>
          <a:p>
            <a:r>
              <a:rPr lang="en-US">
                <a:ea typeface="+mn-lt"/>
                <a:cs typeface="+mn-lt"/>
              </a:rPr>
              <a:t>Make sure the "Remove Mark" option is selected for the Mark on PCB</a:t>
            </a:r>
            <a:endParaRPr lang="en-US"/>
          </a:p>
        </p:txBody>
      </p:sp>
      <p:sp>
        <p:nvSpPr>
          <p:cNvPr id="7" name="Title 1">
            <a:extLst>
              <a:ext uri="{FF2B5EF4-FFF2-40B4-BE49-F238E27FC236}">
                <a16:creationId xmlns:a16="http://schemas.microsoft.com/office/drawing/2014/main" id="{CF45D6AA-C3DB-42AE-27EE-1DA2C6FBCFA6}"/>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9" name="Title 1">
            <a:extLst>
              <a:ext uri="{FF2B5EF4-FFF2-40B4-BE49-F238E27FC236}">
                <a16:creationId xmlns:a16="http://schemas.microsoft.com/office/drawing/2014/main" id="{D35C0C71-6F9B-E0B5-95EE-6DC539E4BFCF}"/>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Ordering from JLC</a:t>
            </a:r>
            <a:endParaRPr lang="en-US"/>
          </a:p>
        </p:txBody>
      </p:sp>
    </p:spTree>
    <p:extLst>
      <p:ext uri="{BB962C8B-B14F-4D97-AF65-F5344CB8AC3E}">
        <p14:creationId xmlns:p14="http://schemas.microsoft.com/office/powerpoint/2010/main" val="337247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A4B18-2F9A-C2DC-4A13-BD26B918FFAB}"/>
              </a:ext>
            </a:extLst>
          </p:cNvPr>
          <p:cNvSpPr>
            <a:spLocks noGrp="1"/>
          </p:cNvSpPr>
          <p:nvPr>
            <p:ph idx="1"/>
          </p:nvPr>
        </p:nvSpPr>
        <p:spPr>
          <a:xfrm>
            <a:off x="1141412" y="1634026"/>
            <a:ext cx="9905999" cy="4784704"/>
          </a:xfrm>
        </p:spPr>
        <p:txBody>
          <a:bodyPr vert="horz" lIns="91440" tIns="45720" rIns="91440" bIns="45720" rtlCol="0" anchor="t">
            <a:normAutofit fontScale="92500" lnSpcReduction="10000"/>
          </a:bodyPr>
          <a:lstStyle/>
          <a:p>
            <a:r>
              <a:rPr lang="en-US"/>
              <a:t>You guys </a:t>
            </a:r>
            <a:r>
              <a:rPr lang="en-US" b="1"/>
              <a:t>WON'T</a:t>
            </a:r>
            <a:r>
              <a:rPr lang="en-US"/>
              <a:t> be ordering the boards, we'll be ordering it in the </a:t>
            </a:r>
            <a:r>
              <a:rPr lang="en-US" err="1"/>
              <a:t>PCBLab</a:t>
            </a:r>
            <a:r>
              <a:rPr lang="en-US"/>
              <a:t> account, just wanted you guys to go through the entire process up until payment since that's where the engineering stops.</a:t>
            </a:r>
          </a:p>
          <a:p>
            <a:pPr lvl="1">
              <a:buFont typeface="Courier New" panose="020B0604020202020204" pitchFamily="34" charset="0"/>
              <a:buChar char="o"/>
            </a:pPr>
            <a:r>
              <a:rPr lang="en-US"/>
              <a:t>Make sure to give the $20 CASH to Ridwan (or any of the operators) for this to occur</a:t>
            </a:r>
          </a:p>
          <a:p>
            <a:pPr lvl="1">
              <a:buFont typeface="Courier New" panose="020B0604020202020204" pitchFamily="34" charset="0"/>
              <a:buChar char="o"/>
            </a:pPr>
            <a:r>
              <a:rPr lang="en-US"/>
              <a:t>Also send an email to </a:t>
            </a:r>
            <a:r>
              <a:rPr lang="en-US" err="1"/>
              <a:t>PCBLab</a:t>
            </a:r>
            <a:r>
              <a:rPr lang="en-US"/>
              <a:t> with the Subject: "FIRSTNAME LASTNAME Holiday Tree File" with your entire project zip file. This would also be the best place if you want any specific options (i.e. a different colored board). </a:t>
            </a:r>
          </a:p>
          <a:p>
            <a:pPr lvl="1">
              <a:buFont typeface="Courier New" panose="020B0604020202020204" pitchFamily="34" charset="0"/>
              <a:buChar char="o"/>
            </a:pPr>
            <a:r>
              <a:rPr lang="en-US"/>
              <a:t>You'll be receiving the PCBs in January/February where we'll host a final workshop (or two) on assembling and testing/debugging the boards.</a:t>
            </a:r>
          </a:p>
          <a:p>
            <a:r>
              <a:rPr lang="en-US"/>
              <a:t>Click here to fill out a </a:t>
            </a:r>
            <a:r>
              <a:rPr lang="en-US">
                <a:hlinkClick r:id="rId2"/>
              </a:rPr>
              <a:t>Microsoft Forms</a:t>
            </a:r>
            <a:r>
              <a:rPr lang="en-US"/>
              <a:t> to leave feedback on how the event went and what improvements you think we can make so the event goes smoother if it runs again.</a:t>
            </a:r>
          </a:p>
        </p:txBody>
      </p:sp>
      <p:sp>
        <p:nvSpPr>
          <p:cNvPr id="5" name="Title 1">
            <a:extLst>
              <a:ext uri="{FF2B5EF4-FFF2-40B4-BE49-F238E27FC236}">
                <a16:creationId xmlns:a16="http://schemas.microsoft.com/office/drawing/2014/main" id="{DC507342-93D2-E256-9772-F37514147EFD}"/>
              </a:ext>
            </a:extLst>
          </p:cNvPr>
          <p:cNvSpPr txBox="1">
            <a:spLocks/>
          </p:cNvSpPr>
          <p:nvPr/>
        </p:nvSpPr>
        <p:spPr>
          <a:xfrm>
            <a:off x="1141413" y="237518"/>
            <a:ext cx="9905998" cy="8286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000">
                <a:latin typeface="TW Cen MT"/>
              </a:rPr>
              <a:t>Altium Designer GERBING OUT</a:t>
            </a:r>
            <a:endParaRPr lang="en-US" sz="4000">
              <a:solidFill>
                <a:srgbClr val="000000"/>
              </a:solidFill>
              <a:latin typeface="TW Cen MT"/>
            </a:endParaRPr>
          </a:p>
        </p:txBody>
      </p:sp>
      <p:sp>
        <p:nvSpPr>
          <p:cNvPr id="7" name="Title 1">
            <a:extLst>
              <a:ext uri="{FF2B5EF4-FFF2-40B4-BE49-F238E27FC236}">
                <a16:creationId xmlns:a16="http://schemas.microsoft.com/office/drawing/2014/main" id="{628CF178-3498-70DF-A207-5A3E3FD0F06C}"/>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latin typeface="TW Cen MT"/>
              </a:rPr>
              <a:t>Gerber Out: Closing remarks</a:t>
            </a:r>
            <a:endParaRPr lang="en-US"/>
          </a:p>
        </p:txBody>
      </p:sp>
    </p:spTree>
    <p:extLst>
      <p:ext uri="{BB962C8B-B14F-4D97-AF65-F5344CB8AC3E}">
        <p14:creationId xmlns:p14="http://schemas.microsoft.com/office/powerpoint/2010/main" val="3979585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BE45B-EB8D-FE68-94EB-9BC69663B06C}"/>
              </a:ext>
            </a:extLst>
          </p:cNvPr>
          <p:cNvSpPr>
            <a:spLocks noGrp="1"/>
          </p:cNvSpPr>
          <p:nvPr>
            <p:ph idx="1"/>
          </p:nvPr>
        </p:nvSpPr>
        <p:spPr>
          <a:xfrm>
            <a:off x="1141412" y="1655575"/>
            <a:ext cx="9905999" cy="3541714"/>
          </a:xfrm>
        </p:spPr>
        <p:txBody>
          <a:bodyPr vert="horz" lIns="91440" tIns="45720" rIns="91440" bIns="45720" rtlCol="0" anchor="t">
            <a:noAutofit/>
          </a:bodyPr>
          <a:lstStyle/>
          <a:p>
            <a:pPr marL="0" indent="0" algn="ctr">
              <a:buNone/>
            </a:pPr>
            <a:r>
              <a:rPr lang="en-US" sz="8000">
                <a:latin typeface="TW Cen MT"/>
              </a:rPr>
              <a:t>Thanks for joining the </a:t>
            </a:r>
            <a:r>
              <a:rPr lang="en-US" sz="8000" b="1">
                <a:latin typeface="TW Cen MT"/>
              </a:rPr>
              <a:t>PCB Lab workshop</a:t>
            </a:r>
            <a:r>
              <a:rPr lang="en-US" sz="8000">
                <a:latin typeface="TW Cen MT"/>
              </a:rPr>
              <a:t>. </a:t>
            </a:r>
            <a:endParaRPr lang="en-US" sz="8000"/>
          </a:p>
        </p:txBody>
      </p:sp>
    </p:spTree>
    <p:extLst>
      <p:ext uri="{BB962C8B-B14F-4D97-AF65-F5344CB8AC3E}">
        <p14:creationId xmlns:p14="http://schemas.microsoft.com/office/powerpoint/2010/main" val="3941008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C288-708F-C046-7848-CA68F531DDBC}"/>
              </a:ext>
            </a:extLst>
          </p:cNvPr>
          <p:cNvSpPr>
            <a:spLocks noGrp="1"/>
          </p:cNvSpPr>
          <p:nvPr>
            <p:ph type="title"/>
          </p:nvPr>
        </p:nvSpPr>
        <p:spPr/>
        <p:txBody>
          <a:bodyPr/>
          <a:lstStyle/>
          <a:p>
            <a:r>
              <a:rPr lang="en-US" dirty="0"/>
              <a:t>PCB </a:t>
            </a:r>
            <a:r>
              <a:rPr lang="en-US" dirty="0" err="1"/>
              <a:t>LAb</a:t>
            </a:r>
            <a:r>
              <a:rPr lang="en-US" dirty="0"/>
              <a:t> Operator Final Zip checklist</a:t>
            </a:r>
          </a:p>
        </p:txBody>
      </p:sp>
      <p:sp>
        <p:nvSpPr>
          <p:cNvPr id="3" name="Content Placeholder 2">
            <a:extLst>
              <a:ext uri="{FF2B5EF4-FFF2-40B4-BE49-F238E27FC236}">
                <a16:creationId xmlns:a16="http://schemas.microsoft.com/office/drawing/2014/main" id="{5209AC71-D1A2-82CC-A59D-99AE62A57D6A}"/>
              </a:ext>
            </a:extLst>
          </p:cNvPr>
          <p:cNvSpPr>
            <a:spLocks noGrp="1"/>
          </p:cNvSpPr>
          <p:nvPr>
            <p:ph idx="1"/>
          </p:nvPr>
        </p:nvSpPr>
        <p:spPr>
          <a:xfrm>
            <a:off x="1141412" y="1823664"/>
            <a:ext cx="9905999" cy="4415772"/>
          </a:xfrm>
        </p:spPr>
        <p:txBody>
          <a:bodyPr vert="horz" lIns="91440" tIns="45720" rIns="91440" bIns="45720" rtlCol="0" anchor="t">
            <a:normAutofit fontScale="85000" lnSpcReduction="10000"/>
          </a:bodyPr>
          <a:lstStyle/>
          <a:p>
            <a:pPr>
              <a:buFont typeface="Wingdings" panose="020B0604020202020204" pitchFamily="34" charset="0"/>
              <a:buChar char="q"/>
            </a:pPr>
            <a:r>
              <a:rPr lang="en-US" dirty="0"/>
              <a:t>Make sure the schematic is 100% correct</a:t>
            </a:r>
          </a:p>
          <a:p>
            <a:pPr>
              <a:buFont typeface="Wingdings" panose="020B0604020202020204" pitchFamily="34" charset="0"/>
              <a:buChar char="q"/>
            </a:pPr>
            <a:r>
              <a:rPr lang="en-US" dirty="0"/>
              <a:t>Run the DRC</a:t>
            </a:r>
          </a:p>
          <a:p>
            <a:pPr>
              <a:buFont typeface="Wingdings" panose="020B0604020202020204" pitchFamily="34" charset="0"/>
              <a:buChar char="q"/>
            </a:pPr>
            <a:r>
              <a:rPr lang="en-US" dirty="0"/>
              <a:t>Check to see if all the GND and +4V5 nets are connected using the PCB Filter</a:t>
            </a:r>
          </a:p>
          <a:p>
            <a:pPr lvl="1">
              <a:buFont typeface="Courier New" panose="020B0604020202020204" pitchFamily="34" charset="0"/>
              <a:buChar char="o"/>
            </a:pPr>
            <a:r>
              <a:rPr lang="en-US"/>
              <a:t>Make sure all none of these routes are being "choked off" too much because of routing too close to the edge.</a:t>
            </a:r>
          </a:p>
          <a:p>
            <a:pPr>
              <a:buFont typeface="Wingdings" panose="020B0604020202020204" pitchFamily="34" charset="0"/>
              <a:buChar char="q"/>
            </a:pPr>
            <a:r>
              <a:rPr lang="en-US" dirty="0"/>
              <a:t>Make sure all the silk screen are on the board, nothing is on the actual board outline</a:t>
            </a:r>
          </a:p>
          <a:p>
            <a:pPr lvl="1">
              <a:buFont typeface="Courier New" panose="020B0604020202020204" pitchFamily="34" charset="0"/>
              <a:buChar char="o"/>
            </a:pPr>
            <a:r>
              <a:rPr lang="en-US" dirty="0"/>
              <a:t>Check for their name on the board</a:t>
            </a:r>
          </a:p>
          <a:p>
            <a:pPr>
              <a:buFont typeface="Wingdings" panose="020B0604020202020204" pitchFamily="34" charset="0"/>
              <a:buChar char="q"/>
            </a:pPr>
            <a:r>
              <a:rPr lang="en-US" dirty="0"/>
              <a:t>Check to see if the Gerber File and NC Cam file look fine compared to the board they have</a:t>
            </a:r>
          </a:p>
          <a:p>
            <a:pPr>
              <a:buFont typeface="Wingdings" panose="020B0604020202020204" pitchFamily="34" charset="0"/>
              <a:buChar char="q"/>
            </a:pPr>
            <a:r>
              <a:rPr lang="en-US"/>
              <a:t>When on the JLC website, make sure everything looks normal</a:t>
            </a:r>
          </a:p>
          <a:p>
            <a:pPr>
              <a:buFont typeface="Wingdings" panose="020B0604020202020204" pitchFamily="34" charset="0"/>
              <a:buChar char="q"/>
            </a:pPr>
            <a:r>
              <a:rPr lang="en-US" dirty="0"/>
              <a:t>Pray it works when the boards when they arrive</a:t>
            </a:r>
          </a:p>
        </p:txBody>
      </p:sp>
    </p:spTree>
    <p:extLst>
      <p:ext uri="{BB962C8B-B14F-4D97-AF65-F5344CB8AC3E}">
        <p14:creationId xmlns:p14="http://schemas.microsoft.com/office/powerpoint/2010/main" val="407174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6CF-7C25-E05A-68B2-132B6491F293}"/>
              </a:ext>
            </a:extLst>
          </p:cNvPr>
          <p:cNvSpPr>
            <a:spLocks noGrp="1"/>
          </p:cNvSpPr>
          <p:nvPr>
            <p:ph type="title"/>
          </p:nvPr>
        </p:nvSpPr>
        <p:spPr>
          <a:xfrm>
            <a:off x="1141413" y="237518"/>
            <a:ext cx="9905998" cy="828629"/>
          </a:xfrm>
        </p:spPr>
        <p:txBody>
          <a:bodyPr>
            <a:normAutofit fontScale="90000"/>
          </a:bodyPr>
          <a:lstStyle/>
          <a:p>
            <a:pPr algn="ctr"/>
            <a:r>
              <a:rPr lang="en-US" sz="4400"/>
              <a:t>Altium Designer Key binds and panels</a:t>
            </a:r>
            <a:endParaRPr lang="en-US"/>
          </a:p>
        </p:txBody>
      </p:sp>
      <p:sp>
        <p:nvSpPr>
          <p:cNvPr id="3" name="Content Placeholder 2">
            <a:extLst>
              <a:ext uri="{FF2B5EF4-FFF2-40B4-BE49-F238E27FC236}">
                <a16:creationId xmlns:a16="http://schemas.microsoft.com/office/drawing/2014/main" id="{049A87AF-DC55-A75B-EB69-EFD5A287AA4D}"/>
              </a:ext>
            </a:extLst>
          </p:cNvPr>
          <p:cNvSpPr>
            <a:spLocks noGrp="1"/>
          </p:cNvSpPr>
          <p:nvPr>
            <p:ph idx="1"/>
          </p:nvPr>
        </p:nvSpPr>
        <p:spPr>
          <a:xfrm>
            <a:off x="1141412" y="1655575"/>
            <a:ext cx="9905999" cy="3541714"/>
          </a:xfrm>
        </p:spPr>
        <p:txBody>
          <a:bodyPr vert="horz" lIns="91440" tIns="45720" rIns="91440" bIns="45720" rtlCol="0" anchor="t">
            <a:normAutofit/>
          </a:bodyPr>
          <a:lstStyle/>
          <a:p>
            <a:r>
              <a:rPr lang="en-US"/>
              <a:t>There's a lot of info here and filters for searching. </a:t>
            </a:r>
          </a:p>
          <a:p>
            <a:r>
              <a:rPr lang="en-US"/>
              <a:t>Since we already know our Bill of Materials (BOM) we can just type in the Part Number. </a:t>
            </a:r>
          </a:p>
          <a:p>
            <a:r>
              <a:rPr lang="en-US"/>
              <a:t>Typically to find components you'd have to search here AND Mouser/</a:t>
            </a:r>
            <a:r>
              <a:rPr lang="en-US" err="1"/>
              <a:t>DigiKey</a:t>
            </a:r>
            <a:r>
              <a:rPr lang="en-US"/>
              <a:t>.</a:t>
            </a:r>
          </a:p>
        </p:txBody>
      </p:sp>
      <p:sp>
        <p:nvSpPr>
          <p:cNvPr id="5" name="Title 1">
            <a:extLst>
              <a:ext uri="{FF2B5EF4-FFF2-40B4-BE49-F238E27FC236}">
                <a16:creationId xmlns:a16="http://schemas.microsoft.com/office/drawing/2014/main" id="{17D62E63-B927-C314-1F59-665CE5E90954}"/>
              </a:ext>
            </a:extLst>
          </p:cNvPr>
          <p:cNvSpPr txBox="1">
            <a:spLocks/>
          </p:cNvSpPr>
          <p:nvPr/>
        </p:nvSpPr>
        <p:spPr>
          <a:xfrm>
            <a:off x="1372255" y="782124"/>
            <a:ext cx="9905998" cy="570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a:t>Manufacturer Part Search</a:t>
            </a:r>
            <a:endParaRPr lang="en-US"/>
          </a:p>
        </p:txBody>
      </p:sp>
      <p:pic>
        <p:nvPicPr>
          <p:cNvPr id="8" name="Picture 7" descr="A screenshot of a computer&#10;&#10;Description automatically generated">
            <a:extLst>
              <a:ext uri="{FF2B5EF4-FFF2-40B4-BE49-F238E27FC236}">
                <a16:creationId xmlns:a16="http://schemas.microsoft.com/office/drawing/2014/main" id="{5BEF92F9-2139-C97E-5B7E-1F2CE9825234}"/>
              </a:ext>
            </a:extLst>
          </p:cNvPr>
          <p:cNvPicPr>
            <a:picLocks noChangeAspect="1"/>
          </p:cNvPicPr>
          <p:nvPr/>
        </p:nvPicPr>
        <p:blipFill>
          <a:blip r:embed="rId2"/>
          <a:stretch>
            <a:fillRect/>
          </a:stretch>
        </p:blipFill>
        <p:spPr>
          <a:xfrm>
            <a:off x="1451162" y="3836333"/>
            <a:ext cx="3888442" cy="2715186"/>
          </a:xfrm>
          <a:prstGeom prst="rect">
            <a:avLst/>
          </a:prstGeom>
        </p:spPr>
      </p:pic>
    </p:spTree>
    <p:extLst>
      <p:ext uri="{BB962C8B-B14F-4D97-AF65-F5344CB8AC3E}">
        <p14:creationId xmlns:p14="http://schemas.microsoft.com/office/powerpoint/2010/main" val="2077331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Application>Microsoft Office PowerPoint</Application>
  <PresentationFormat>Widescreen</PresentationFormat>
  <Slides>89</Slides>
  <Notes>3</Notes>
  <HiddenSlides>0</HiddenSlide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Circuit</vt:lpstr>
      <vt:lpstr>PCB LAB Workshop 1: General + Schematic </vt:lpstr>
      <vt:lpstr>What is a PCB?</vt:lpstr>
      <vt:lpstr>Older pcbs/circuits</vt:lpstr>
      <vt:lpstr>10 conductive  layers</vt:lpstr>
      <vt:lpstr>The process overview</vt:lpstr>
      <vt:lpstr>The project</vt:lpstr>
      <vt:lpstr>The Project</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PCB LAB Workshop 2: Layout</vt:lpstr>
      <vt:lpstr>The process overview</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Altium Designer Key binds and panels</vt:lpstr>
      <vt:lpstr>PowerPoint Presentation</vt:lpstr>
      <vt:lpstr>PCB LAB Workshop 3: Review + Gerber out</vt:lpstr>
      <vt:lpstr>The process overview</vt:lpstr>
      <vt:lpstr>Altium Designer Gerbering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PCB LAb Operator Final Zip checklist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Azra Rangwala</dc:creator>
  <cp:revision>64</cp:revision>
  <dcterms:created xsi:type="dcterms:W3CDTF">2024-11-01T19:17:04Z</dcterms:created>
  <dcterms:modified xsi:type="dcterms:W3CDTF">2025-03-15T19:41:59Z</dcterms:modified>
</cp:coreProperties>
</file>